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49"/>
  </p:notesMasterIdLst>
  <p:handoutMasterIdLst>
    <p:handoutMasterId r:id="rId150"/>
  </p:handoutMasterIdLst>
  <p:sldIdLst>
    <p:sldId id="301" r:id="rId3"/>
    <p:sldId id="305" r:id="rId4"/>
    <p:sldId id="453" r:id="rId5"/>
    <p:sldId id="447"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5" r:id="rId22"/>
    <p:sldId id="448" r:id="rId23"/>
    <p:sldId id="323" r:id="rId24"/>
    <p:sldId id="322"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452"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389" r:id="rId88"/>
    <p:sldId id="390" r:id="rId89"/>
    <p:sldId id="391" r:id="rId90"/>
    <p:sldId id="392" r:id="rId91"/>
    <p:sldId id="393" r:id="rId92"/>
    <p:sldId id="394" r:id="rId93"/>
    <p:sldId id="449"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 id="408" r:id="rId108"/>
    <p:sldId id="409" r:id="rId109"/>
    <p:sldId id="410" r:id="rId110"/>
    <p:sldId id="411" r:id="rId111"/>
    <p:sldId id="412" r:id="rId112"/>
    <p:sldId id="413" r:id="rId113"/>
    <p:sldId id="414" r:id="rId114"/>
    <p:sldId id="415" r:id="rId115"/>
    <p:sldId id="416" r:id="rId116"/>
    <p:sldId id="417" r:id="rId117"/>
    <p:sldId id="418" r:id="rId118"/>
    <p:sldId id="419" r:id="rId119"/>
    <p:sldId id="420"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444" r:id="rId143"/>
    <p:sldId id="445" r:id="rId144"/>
    <p:sldId id="446" r:id="rId145"/>
    <p:sldId id="450" r:id="rId146"/>
    <p:sldId id="451" r:id="rId147"/>
    <p:sldId id="306" r:id="rId14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29" autoAdjust="0"/>
    <p:restoredTop sz="94364" autoAdjust="0"/>
  </p:normalViewPr>
  <p:slideViewPr>
    <p:cSldViewPr snapToGrid="0" snapToObjects="1">
      <p:cViewPr varScale="1">
        <p:scale>
          <a:sx n="65" d="100"/>
          <a:sy n="65" d="100"/>
        </p:scale>
        <p:origin x="1128" y="78"/>
      </p:cViewPr>
      <p:guideLst>
        <p:guide orient="horz" pos="1003"/>
        <p:guide pos="2880"/>
      </p:guideLst>
    </p:cSldViewPr>
  </p:slideViewPr>
  <p:outlineViewPr>
    <p:cViewPr>
      <p:scale>
        <a:sx n="33" d="100"/>
        <a:sy n="33" d="100"/>
      </p:scale>
      <p:origin x="0" y="-40896"/>
    </p:cViewPr>
  </p:outlineViewPr>
  <p:notesTextViewPr>
    <p:cViewPr>
      <p:scale>
        <a:sx n="100" d="100"/>
        <a:sy n="100" d="100"/>
      </p:scale>
      <p:origin x="0" y="0"/>
    </p:cViewPr>
  </p:notesTextViewPr>
  <p:sorterViewPr>
    <p:cViewPr>
      <p:scale>
        <a:sx n="66" d="100"/>
        <a:sy n="66" d="100"/>
      </p:scale>
      <p:origin x="0" y="-184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notesMaster" Target="notesMasters/notes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mn-lt"/>
                <a:ea typeface="Arial"/>
                <a:cs typeface="Arial"/>
                <a:sym typeface="Arial"/>
              </a:rPr>
              <a:t>1) MathType Plugin</a:t>
            </a:r>
          </a:p>
          <a:p>
            <a:r>
              <a:rPr lang="en-US" sz="1200" b="0" i="0" u="none" strike="noStrike" kern="1200" cap="none" dirty="0" smtClean="0">
                <a:solidFill>
                  <a:schemeClr val="dk1"/>
                </a:solidFill>
                <a:latin typeface="+mn-lt"/>
                <a:ea typeface="Arial"/>
                <a:cs typeface="Arial"/>
                <a:sym typeface="Arial"/>
              </a:rPr>
              <a:t>2) Math Player (free versions available)</a:t>
            </a:r>
          </a:p>
          <a:p>
            <a:r>
              <a:rPr lang="en-US" sz="1200" b="0" i="0" u="none" strike="noStrike" kern="1200" cap="none" dirty="0" smtClean="0">
                <a:solidFill>
                  <a:schemeClr val="dk1"/>
                </a:solidFill>
                <a:latin typeface="+mn-lt"/>
                <a:ea typeface="Arial"/>
                <a:cs typeface="Arial"/>
                <a:sym typeface="Arial"/>
              </a:rPr>
              <a:t>3) NVDA Reader (free versions available)</a:t>
            </a:r>
            <a:endParaRPr lang="en-US" dirty="0" smtClean="0">
              <a:latin typeface="+mn-lt"/>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93.wmf"/></Relationships>
</file>

<file path=ppt/slides/_rels/slide1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3.wmf"/></Relationships>
</file>

<file path=ppt/slides/_rels/slide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7.bin"/><Relationship Id="rId4" Type="http://schemas.openxmlformats.org/officeDocument/2006/relationships/image" Target="../media/image2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image" Target="../media/image2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smtClean="0"/>
              <a:t>Visual </a:t>
            </a:r>
            <a:r>
              <a:rPr lang="en-US" sz="1200" dirty="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650149902"/>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108"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8</a:t>
            </a:r>
            <a:endParaRPr lang="en-US" b="1" dirty="0">
              <a:latin typeface="+mj-lt"/>
            </a:endParaRPr>
          </a:p>
        </p:txBody>
      </p:sp>
      <p:sp>
        <p:nvSpPr>
          <p:cNvPr id="5" name="Text Placeholder 4"/>
          <p:cNvSpPr>
            <a:spLocks noGrp="1"/>
          </p:cNvSpPr>
          <p:nvPr>
            <p:ph type="body" idx="3"/>
          </p:nvPr>
        </p:nvSpPr>
        <p:spPr>
          <a:xfrm>
            <a:off x="5108713" y="3090786"/>
            <a:ext cx="3498574" cy="811496"/>
          </a:xfrm>
        </p:spPr>
        <p:txBody>
          <a:bodyPr/>
          <a:lstStyle/>
          <a:p>
            <a:pPr algn="ctr"/>
            <a:r>
              <a:rPr lang="en-US" dirty="0">
                <a:latin typeface="+mn-lt"/>
              </a:rPr>
              <a:t>Arrays; Introduction to Exception Handling</a:t>
            </a:r>
            <a:endParaRPr lang="en-US" sz="2400"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 A </a:t>
            </a:r>
            <a:r>
              <a:rPr lang="en-US" dirty="0"/>
              <a:t>12-Element Array</a:t>
            </a:r>
          </a:p>
        </p:txBody>
      </p:sp>
      <p:pic>
        <p:nvPicPr>
          <p:cNvPr id="5" name="Picture 4" descr="A 12 element array contains 12 numbers. Before each number, is the array name, c, and the index number, or subscript, in square brackets. From top to bottom, they are as follows: c 0, negative 45. c 1, 6, c 2, 0. c 3, 72. c 4, 1543. c 5, negative 89. c 6, 0. c 7, 62. c 8, negative 3. c 9, 1. c 10, 6453. c 11,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717084"/>
            <a:ext cx="7876180" cy="4292194"/>
          </a:xfrm>
          <a:prstGeom prst="rect">
            <a:avLst/>
          </a:prstGeom>
        </p:spPr>
      </p:pic>
    </p:spTree>
    <p:extLst>
      <p:ext uri="{BB962C8B-B14F-4D97-AF65-F5344CB8AC3E}">
        <p14:creationId xmlns:p14="http://schemas.microsoft.com/office/powerpoint/2010/main" val="308071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8.10 </a:t>
            </a:r>
            <a:r>
              <a:rPr lang="en-US" dirty="0"/>
              <a:t>Multidimensional Arrays </a:t>
            </a:r>
            <a:r>
              <a:rPr lang="en-US" sz="2000" b="0" dirty="0" smtClean="0"/>
              <a:t>(1 </a:t>
            </a:r>
            <a:r>
              <a:rPr lang="en-US" sz="2000" b="0" dirty="0"/>
              <a:t>of </a:t>
            </a:r>
            <a:r>
              <a:rPr lang="en-US" sz="2000" b="0" dirty="0" smtClean="0"/>
              <a:t>2)</a:t>
            </a:r>
            <a:endParaRPr lang="en-US" dirty="0"/>
          </a:p>
        </p:txBody>
      </p:sp>
      <p:sp>
        <p:nvSpPr>
          <p:cNvPr id="3" name="Text Placeholder 2"/>
          <p:cNvSpPr>
            <a:spLocks noGrp="1"/>
          </p:cNvSpPr>
          <p:nvPr>
            <p:ph type="body" idx="1"/>
          </p:nvPr>
        </p:nvSpPr>
        <p:spPr>
          <a:xfrm>
            <a:off x="457200" y="1600200"/>
            <a:ext cx="8229600" cy="1161779"/>
          </a:xfrm>
        </p:spPr>
        <p:txBody>
          <a:bodyPr/>
          <a:lstStyle/>
          <a:p>
            <a:pPr marL="0" indent="0" eaLnBrk="1" hangingPunct="1">
              <a:spcBef>
                <a:spcPts val="0"/>
              </a:spcBef>
              <a:buFont typeface="Times New Roman" panose="02020603050405020304" pitchFamily="18" charset="0"/>
              <a:buNone/>
            </a:pPr>
            <a:r>
              <a:rPr lang="en-US" altLang="en-US" sz="2000" b="1" dirty="0">
                <a:solidFill>
                  <a:schemeClr val="tx1"/>
                </a:solidFill>
                <a:latin typeface="+mn-lt"/>
                <a:ea typeface="Times New Roman" panose="02020603050405020304" pitchFamily="18" charset="0"/>
                <a:cs typeface="Calibri" panose="020F0502020204030204" pitchFamily="34" charset="0"/>
              </a:rPr>
              <a:t>Creating Two-Dimensional Arrays with </a:t>
            </a:r>
            <a:r>
              <a:rPr lang="en-US" altLang="en-US" sz="2000" b="1" dirty="0" smtClean="0">
                <a:solidFill>
                  <a:schemeClr val="tx1"/>
                </a:solidFill>
                <a:latin typeface="+mn-lt"/>
                <a:ea typeface="Times New Roman" panose="02020603050405020304" pitchFamily="18" charset="0"/>
                <a:cs typeface="Calibri" panose="020F0502020204030204" pitchFamily="34" charset="0"/>
              </a:rPr>
              <a:t>Array-Creation Expressions</a:t>
            </a:r>
            <a:endParaRPr lang="en-US" altLang="en-US" sz="2000" dirty="0">
              <a:solidFill>
                <a:schemeClr val="tx1"/>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000" dirty="0">
                <a:solidFill>
                  <a:schemeClr val="tx1"/>
                </a:solidFill>
                <a:latin typeface="+mn-lt"/>
                <a:ea typeface="Times New Roman" panose="02020603050405020304" pitchFamily="18" charset="0"/>
                <a:cs typeface="Calibri" panose="020F0502020204030204" pitchFamily="34" charset="0"/>
              </a:rPr>
              <a:t>A rectangular array can be created with an array-creation expression</a:t>
            </a:r>
            <a:r>
              <a:rPr lang="en-US" altLang="en-US" sz="2000" dirty="0" smtClean="0">
                <a:solidFill>
                  <a:schemeClr val="tx1"/>
                </a:solidFill>
                <a:latin typeface="+mn-lt"/>
                <a:ea typeface="Times New Roman" panose="02020603050405020304" pitchFamily="18" charset="0"/>
                <a:cs typeface="Calibri" panose="020F0502020204030204" pitchFamily="34" charset="0"/>
              </a:rPr>
              <a:t>:</a:t>
            </a:r>
            <a:endParaRPr lang="en-US" altLang="en-US" sz="2000" b="1" dirty="0">
              <a:solidFill>
                <a:schemeClr val="tx1"/>
              </a:solidFill>
              <a:latin typeface="+mn-lt"/>
              <a:ea typeface="Times New Roman" panose="02020603050405020304" pitchFamily="18" charset="0"/>
              <a:cs typeface="Calibri" panose="020F0502020204030204" pitchFamily="34" charset="0"/>
            </a:endParaRPr>
          </a:p>
        </p:txBody>
      </p:sp>
      <p:pic>
        <p:nvPicPr>
          <p:cNvPr id="6" name="Picture 5" descr="Code has 2 lines, as follows. Line 1. I n t left bracket comma right bracket b semicolon. Line 2. B equals new I n t left bracket 3 comma 4 right bracket semicolon."/>
          <p:cNvPicPr>
            <a:picLocks noChangeAspect="1"/>
          </p:cNvPicPr>
          <p:nvPr/>
        </p:nvPicPr>
        <p:blipFill>
          <a:blip r:embed="rId2"/>
          <a:stretch>
            <a:fillRect/>
          </a:stretch>
        </p:blipFill>
        <p:spPr>
          <a:xfrm>
            <a:off x="970326" y="2796593"/>
            <a:ext cx="2810811" cy="862923"/>
          </a:xfrm>
          <a:prstGeom prst="rect">
            <a:avLst/>
          </a:prstGeom>
        </p:spPr>
      </p:pic>
      <p:sp>
        <p:nvSpPr>
          <p:cNvPr id="4" name="Text Placeholder 3"/>
          <p:cNvSpPr>
            <a:spLocks noGrp="1"/>
          </p:cNvSpPr>
          <p:nvPr>
            <p:ph type="body" idx="2"/>
          </p:nvPr>
        </p:nvSpPr>
        <p:spPr>
          <a:xfrm>
            <a:off x="457200" y="3522699"/>
            <a:ext cx="8229600" cy="1506908"/>
          </a:xfrm>
        </p:spPr>
        <p:txBody>
          <a:bodyPr/>
          <a:lstStyle/>
          <a:p>
            <a:pPr>
              <a:buFont typeface="Times New Roman" panose="02020603050405020304" pitchFamily="18" charset="0"/>
              <a:buChar char="•"/>
            </a:pPr>
            <a:r>
              <a:rPr lang="en-US" altLang="en-US" sz="2000" dirty="0" smtClean="0">
                <a:solidFill>
                  <a:schemeClr val="tx1"/>
                </a:solidFill>
                <a:latin typeface="+mn-lt"/>
                <a:ea typeface="Times New Roman" panose="02020603050405020304" pitchFamily="18" charset="0"/>
                <a:cs typeface="Calibri" panose="020F0502020204030204" pitchFamily="34" charset="0"/>
              </a:rPr>
              <a:t>A </a:t>
            </a:r>
            <a:r>
              <a:rPr lang="en-US" altLang="en-US" sz="2000" dirty="0">
                <a:solidFill>
                  <a:schemeClr val="tx1"/>
                </a:solidFill>
                <a:latin typeface="+mn-lt"/>
                <a:ea typeface="Times New Roman" panose="02020603050405020304" pitchFamily="18" charset="0"/>
                <a:cs typeface="Calibri" panose="020F0502020204030204" pitchFamily="34" charset="0"/>
              </a:rPr>
              <a:t>jagged array cannot be completely created with a single array-creation expression. Each one-dimensional array must be initialized separately.</a:t>
            </a:r>
          </a:p>
          <a:p>
            <a:pPr>
              <a:buFont typeface="Times New Roman" panose="02020603050405020304" pitchFamily="18" charset="0"/>
              <a:buChar char="•"/>
            </a:pPr>
            <a:r>
              <a:rPr lang="en-US" altLang="en-US" sz="2000" dirty="0">
                <a:solidFill>
                  <a:schemeClr val="tx1"/>
                </a:solidFill>
                <a:latin typeface="+mn-lt"/>
                <a:ea typeface="Times New Roman" panose="02020603050405020304" pitchFamily="18" charset="0"/>
                <a:cs typeface="Calibri" panose="020F0502020204030204" pitchFamily="34" charset="0"/>
              </a:rPr>
              <a:t>A jagged array can be created as follows</a:t>
            </a:r>
            <a:r>
              <a:rPr lang="en-US" altLang="en-US" sz="2000" dirty="0" smtClean="0">
                <a:solidFill>
                  <a:schemeClr val="tx1"/>
                </a:solidFill>
                <a:latin typeface="+mn-lt"/>
                <a:ea typeface="Times New Roman" panose="02020603050405020304" pitchFamily="18" charset="0"/>
                <a:cs typeface="Calibri" panose="020F0502020204030204" pitchFamily="34" charset="0"/>
              </a:rPr>
              <a:t>:</a:t>
            </a:r>
            <a:endParaRPr lang="en-US" altLang="en-US" sz="2000" b="1" dirty="0">
              <a:solidFill>
                <a:schemeClr val="tx1"/>
              </a:solidFill>
              <a:latin typeface="+mn-lt"/>
              <a:ea typeface="Times New Roman" panose="02020603050405020304" pitchFamily="18" charset="0"/>
              <a:cs typeface="Calibri" panose="020F0502020204030204" pitchFamily="34" charset="0"/>
            </a:endParaRPr>
          </a:p>
        </p:txBody>
      </p:sp>
      <p:pic>
        <p:nvPicPr>
          <p:cNvPr id="8" name="Picture 7" descr="Code has 4 lines, as follows. Line 1. I n t left bracket right bracket left bracket right bracket c semicolon. Line 2. C equals new I n t left bracket 2 right bracket left bracket right bracket semicolon forward slash forward slash create 2 rows. Line 3. C left bracket 0 right bracket equals new I n t left bracket 5 right bracket semicolon forward slash forward slash create 5 columns for row 0. Line 4. C left bracket 1 right bracket equals new I n t left bracket 3 right bracket semicolon forward slash forward slash create 3 columns for row 1."/>
          <p:cNvPicPr>
            <a:picLocks noChangeAspect="1"/>
          </p:cNvPicPr>
          <p:nvPr/>
        </p:nvPicPr>
        <p:blipFill>
          <a:blip r:embed="rId3"/>
          <a:stretch>
            <a:fillRect/>
          </a:stretch>
        </p:blipFill>
        <p:spPr>
          <a:xfrm>
            <a:off x="1376208" y="5088058"/>
            <a:ext cx="5752014" cy="1258382"/>
          </a:xfrm>
          <a:prstGeom prst="rect">
            <a:avLst/>
          </a:prstGeom>
        </p:spPr>
      </p:pic>
    </p:spTree>
    <p:extLst>
      <p:ext uri="{BB962C8B-B14F-4D97-AF65-F5344CB8AC3E}">
        <p14:creationId xmlns:p14="http://schemas.microsoft.com/office/powerpoint/2010/main" val="99299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8.10 </a:t>
            </a:r>
            <a:r>
              <a:rPr lang="en-US" dirty="0"/>
              <a:t>Multidimensional Arrays </a:t>
            </a:r>
            <a:r>
              <a:rPr lang="en-US" sz="2000" b="0" dirty="0" smtClean="0"/>
              <a:t>(2 </a:t>
            </a:r>
            <a:r>
              <a:rPr lang="en-US" sz="2000" b="0" dirty="0"/>
              <a:t>of </a:t>
            </a:r>
            <a:r>
              <a:rPr lang="en-US" sz="2000" b="0" dirty="0" smtClean="0"/>
              <a:t>2)</a:t>
            </a:r>
            <a:endParaRPr lang="en-US" dirty="0"/>
          </a:p>
        </p:txBody>
      </p:sp>
      <p:sp>
        <p:nvSpPr>
          <p:cNvPr id="3" name="Text Placeholder 2"/>
          <p:cNvSpPr>
            <a:spLocks noGrp="1"/>
          </p:cNvSpPr>
          <p:nvPr>
            <p:ph type="body" idx="1"/>
          </p:nvPr>
        </p:nvSpPr>
        <p:spPr/>
        <p:txBody>
          <a:bodyPr/>
          <a:lstStyle/>
          <a:p>
            <a:pPr marL="0" indent="0">
              <a:spcBef>
                <a:spcPct val="10000"/>
              </a:spcBef>
              <a:buNone/>
              <a:defRPr/>
            </a:pPr>
            <a:r>
              <a:rPr lang="en-US" sz="2400" b="1" dirty="0">
                <a:solidFill>
                  <a:srgbClr val="000000"/>
                </a:solidFill>
                <a:latin typeface="+mn-lt"/>
                <a:ea typeface="Times New Roman" pitchFamily="18" charset="0"/>
              </a:rPr>
              <a:t>Two-Dimensional Array Example: Displaying Element </a:t>
            </a:r>
            <a:r>
              <a:rPr lang="en-US" sz="2400" b="1" dirty="0" smtClean="0">
                <a:solidFill>
                  <a:srgbClr val="000000"/>
                </a:solidFill>
                <a:latin typeface="+mn-lt"/>
                <a:ea typeface="Times New Roman" pitchFamily="18" charset="0"/>
              </a:rPr>
              <a:t>Values</a:t>
            </a:r>
            <a:endParaRPr lang="en-US" sz="2400" b="1" dirty="0">
              <a:solidFill>
                <a:srgbClr val="000000"/>
              </a:solidFill>
              <a:latin typeface="+mn-lt"/>
              <a:ea typeface="Times New Roman" pitchFamily="18" charset="0"/>
            </a:endParaRPr>
          </a:p>
          <a:p>
            <a:pPr>
              <a:buFont typeface="Times New Roman" pitchFamily="18" charset="0"/>
              <a:buChar char="•"/>
              <a:defRPr/>
            </a:pPr>
            <a:r>
              <a:rPr lang="en-US" sz="2400" dirty="0">
                <a:solidFill>
                  <a:srgbClr val="000000"/>
                </a:solidFill>
                <a:latin typeface="+mn-lt"/>
                <a:ea typeface="Times New Roman" pitchFamily="18" charset="0"/>
              </a:rPr>
              <a:t>Figure 8.19 demonstrates initializing rectangular and jagged arrays with array initializers and using nested </a:t>
            </a:r>
            <a:r>
              <a:rPr lang="en-US" sz="2400" dirty="0">
                <a:solidFill>
                  <a:srgbClr val="000000"/>
                </a:solidFill>
                <a:latin typeface="Consolas" panose="020B0609020204030204" pitchFamily="49" charset="0"/>
                <a:ea typeface="Times New Roman" pitchFamily="18" charset="0"/>
              </a:rPr>
              <a:t>for</a:t>
            </a:r>
            <a:r>
              <a:rPr lang="en-US" sz="2400" dirty="0">
                <a:solidFill>
                  <a:srgbClr val="000000"/>
                </a:solidFill>
                <a:latin typeface="+mn-lt"/>
                <a:ea typeface="Times New Roman" pitchFamily="18" charset="0"/>
              </a:rPr>
              <a:t> loops to </a:t>
            </a:r>
            <a:r>
              <a:rPr lang="en-US" sz="2400" b="1" dirty="0">
                <a:solidFill>
                  <a:schemeClr val="tx1"/>
                </a:solidFill>
                <a:latin typeface="+mn-lt"/>
                <a:ea typeface="Times New Roman" pitchFamily="18" charset="0"/>
              </a:rPr>
              <a:t>traverse</a:t>
            </a:r>
            <a:r>
              <a:rPr lang="en-US" sz="2400" dirty="0">
                <a:solidFill>
                  <a:srgbClr val="000000"/>
                </a:solidFill>
                <a:latin typeface="+mn-lt"/>
                <a:ea typeface="Times New Roman" pitchFamily="18" charset="0"/>
              </a:rPr>
              <a:t> the arrays</a:t>
            </a:r>
            <a:r>
              <a:rPr lang="en-US" sz="2400" dirty="0" smtClean="0">
                <a:solidFill>
                  <a:srgbClr val="000000"/>
                </a:solidFill>
                <a:latin typeface="+mn-lt"/>
                <a:ea typeface="Times New Roman" pitchFamily="18" charset="0"/>
              </a:rPr>
              <a:t>.</a:t>
            </a:r>
            <a:endParaRPr lang="en-US" sz="2400" dirty="0">
              <a:solidFill>
                <a:srgbClr val="000000"/>
              </a:solidFill>
              <a:latin typeface="+mn-lt"/>
              <a:ea typeface="Times New Roman" pitchFamily="18" charset="0"/>
            </a:endParaRPr>
          </a:p>
        </p:txBody>
      </p:sp>
    </p:spTree>
    <p:extLst>
      <p:ext uri="{BB962C8B-B14F-4D97-AF65-F5344CB8AC3E}">
        <p14:creationId xmlns:p14="http://schemas.microsoft.com/office/powerpoint/2010/main" val="965830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8.19 Initializing Jagged and Rectangular </a:t>
            </a:r>
            <a:r>
              <a:rPr lang="en-US" dirty="0" smtClean="0"/>
              <a:t>Arrays </a:t>
            </a:r>
            <a:r>
              <a:rPr lang="en-US" sz="2000" b="0" dirty="0" smtClean="0"/>
              <a:t>(1 of 4)</a:t>
            </a:r>
            <a:endParaRPr lang="en-US" sz="2000" b="0" dirty="0"/>
          </a:p>
        </p:txBody>
      </p:sp>
      <p:pic>
        <p:nvPicPr>
          <p:cNvPr id="4" name="Picture 3" descr="Program code for initializing jagged and rectangular arrays. Line 1: forward slash, forward slash, fig. 8.19, colon, i n i t array, period, c s. Line 2: forward slash, forward slash, initializing rectangular and jagged arrays. Line 3: using system semicolon. Line 4: blank Line 5: class i n I t array. Line 6: left brace. Line 7, indented once: forward slash, forward slash, create and output rectangular and jagged arrays. Line 8, indented once: static void main, left parenthesis, right parenthesis. Line 9, indented once: left brace. Line 10, indented twice: forward slash, forward slash, with rectangular arrays, comma. Line 11, indented twice: forward slash, forward slash, every row must be the same length period. Line 12, indented twice: i n t left bracket, comma, right bracket, rectangular = left brace, left brace, 1, comma, 2, comma, 3, right brace, comma, left brace, 4, comma, 5, comma, 6, right brace, right brace, semicolon. Line 13: blank. Line 14, indented twice: forward slash, forward slash, with jagged arrays, comma. Line 15, indented twice: forward slash, forward slash, we need to use, open quotes, new i n t, left bracket, right bracket, close quotes, for every row, comma. Line 16, indented twice: forward slash, forward slash, but every row does not need to be the same length. Line 17, indented twice: i n t left bracket, right bracket, left bracket, right bracket, jagged = left brace, new i n t, left bracket, right bracket, left brace, 1, comma, 2, right brace, comma. Line 18, indented five times: new i n t left bracket, right bracket, left brace, 3, right brace, comma. Line 19, indented five times: new i n t left bracket, right bracket, left brace, 4, comma, 5, comma, 6, right brace, right brace, semicolon. Line 20, indented twice: blank. Line 21, indented twice: output array, left parenthesis, rectangular, right parenthesis, semicolon, forward slash, forward slash, displays array rectangular by row. Line 22, indented twice: console, period, write line, left parenthesis, right parenthesis, semicolon, forward slash, forward slash, output a blank line. Line 23, indented twice: output array, left parenthesis, jagged, right parenthesis, semicolon, forward slash, forward slash, displays array jagged by row. Line 24,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44" y="1600200"/>
            <a:ext cx="7059607" cy="4564451"/>
          </a:xfrm>
          <a:prstGeom prst="rect">
            <a:avLst/>
          </a:prstGeom>
        </p:spPr>
      </p:pic>
    </p:spTree>
    <p:extLst>
      <p:ext uri="{BB962C8B-B14F-4D97-AF65-F5344CB8AC3E}">
        <p14:creationId xmlns:p14="http://schemas.microsoft.com/office/powerpoint/2010/main" val="20261908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8.19 </a:t>
            </a:r>
            <a:r>
              <a:rPr lang="en-US" dirty="0"/>
              <a:t>Initializing Jagged and Rectangular Arrays </a:t>
            </a:r>
            <a:r>
              <a:rPr lang="en-US" sz="2000" b="0" dirty="0" smtClean="0"/>
              <a:t>(2 </a:t>
            </a:r>
            <a:r>
              <a:rPr lang="en-US" sz="2000" b="0" dirty="0"/>
              <a:t>of 4)</a:t>
            </a:r>
            <a:endParaRPr lang="en-US" dirty="0"/>
          </a:p>
        </p:txBody>
      </p:sp>
      <p:pic>
        <p:nvPicPr>
          <p:cNvPr id="4" name="Picture 3" descr="Program code for initializing jagged and rectangular arrays. Line 25: blank Line 26, indented once: forward slash, forward slash, output rows and columns of a rectangular array. Line 27, indented once: static void output array, left parenthesis, I n t, left bracket, comma, right bracket, array, right parenthesis. Line 28, indented once: left brace. Line 29, indented twice: console, period, write line, left parenthesis, open quotes, values in the rectangular array by row are, close quote, right parenthesis, semicolon. Line 30: blank Line 31, indented twice: forward slash, forward slash, loop through array's rows. Line 32, indented twice: for, left parenthesis, v a r row = 0, semicolon, row, left angle bracket, array, period, get length, left parenthesis, 0, right parenthesis, semicolon + + row, right parenthesis. Line 33, indented twice: left brace. Line 34, indented three times: forward slash, forward slash, loop through columns of current row. Line 35, indented three times: for, left parenthesis, v a r column = 0, semicolon, column, left angle bracket, array, period, get length, left parenthesis, 1, right parenthesis, semicolon + + column, right parenthesis. Line 36, indented three times: left brace. Line 37, indented four times: console, period, write, left parenthesis, dollar sign, open quotes, left brace, array left bracket row, comma, column, right bracket, right brace, close quote, right parenthesis, semicolon. Line 38, indented three times: right brace. Line 39: blank. Line 40, indented four times: console, period, write line, left parenthesis, right parenthesis, semicolon, forward slash, forward slash, start new line of output. Line 41, indented three times: right brace. Line 42, indented once: right brace. Line 43, indented on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562743"/>
            <a:ext cx="7954942" cy="4099439"/>
          </a:xfrm>
          <a:prstGeom prst="rect">
            <a:avLst/>
          </a:prstGeom>
        </p:spPr>
      </p:pic>
    </p:spTree>
    <p:extLst>
      <p:ext uri="{BB962C8B-B14F-4D97-AF65-F5344CB8AC3E}">
        <p14:creationId xmlns:p14="http://schemas.microsoft.com/office/powerpoint/2010/main" val="1819264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8.19 Initializing Jagged and Rectangular Arrays </a:t>
            </a:r>
            <a:r>
              <a:rPr lang="en-US" sz="2000" b="0" dirty="0" smtClean="0"/>
              <a:t>(3 </a:t>
            </a:r>
            <a:r>
              <a:rPr lang="en-US" sz="2000" b="0" dirty="0"/>
              <a:t>of 4)</a:t>
            </a:r>
            <a:endParaRPr lang="en-US" dirty="0"/>
          </a:p>
        </p:txBody>
      </p:sp>
      <p:pic>
        <p:nvPicPr>
          <p:cNvPr id="4" name="Picture 3" descr="Program code for initializing jagged and rectangular arrays. Line 44, indented once: forward slash, forward slash, output rows and columns of a jagged array. Line 45, indented once: static void output array, left parenthesis, i n t left bracket, right bracket, left bracket, right bracket, array, right parenthesis. Line 46, indented once: left brace. Line 47, indented three times: console, period, write line, left parenthesis, open quotes, values in the jagged array by row are, close quote, right parenthesis, semicolon. Line 48: blank. Line 49, indented three times: forward slash, forward slash, loop through each row. Line 50, indented three times: for each, left parenthesis, v a r row in array, right parenthesis. Line 51, indented three times: left brace. Line 52, indented three times: forward slash, forward slash, loop through each element in current row. Line 53, indented three times: for each, left parenthesis, v a r element in row, right parenthesis. Line 54, indented three times: left brace. Line 55, indented four times: console, period, write, left parenthesis, dollar sign, open quotes, left brace, element, right brace, close quotes, right parenthesis, semicolon. Line 56, indented three times: right brace. Line 57: blank. Line 58, indented three times: console, period, write line, left parenthesis, right parenthesis, semicolon, forward slash, forward slash, start new line of output. Line 59, indented twice: right brace. Line 60, indented once: right brace. Line 6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589450"/>
            <a:ext cx="7876180" cy="3928035"/>
          </a:xfrm>
          <a:prstGeom prst="rect">
            <a:avLst/>
          </a:prstGeom>
        </p:spPr>
      </p:pic>
    </p:spTree>
    <p:extLst>
      <p:ext uri="{BB962C8B-B14F-4D97-AF65-F5344CB8AC3E}">
        <p14:creationId xmlns:p14="http://schemas.microsoft.com/office/powerpoint/2010/main" val="17286116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8.19 Initializing Jagged and Rectangular Arrays </a:t>
            </a:r>
            <a:r>
              <a:rPr lang="en-US" sz="2000" b="0" dirty="0" smtClean="0"/>
              <a:t>(4 </a:t>
            </a:r>
            <a:r>
              <a:rPr lang="en-US" sz="2000" b="0" dirty="0"/>
              <a:t>of 4)</a:t>
            </a:r>
            <a:endParaRPr lang="en-US" dirty="0"/>
          </a:p>
        </p:txBody>
      </p:sp>
      <p:pic>
        <p:nvPicPr>
          <p:cNvPr id="4" name="Picture 3" descr="The output shows the values in the jagged and rectangular arrays. Line 1: values in the rectangular array by row are. Line 2: 1 2 3. Line 3: 4 5 6. Line 1: values in the jagged array by row are. Line 2: 1 2. Line 3: 3. Line 4: 4 5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06" y="1679311"/>
            <a:ext cx="8114836" cy="2008007"/>
          </a:xfrm>
          <a:prstGeom prst="rect">
            <a:avLst/>
          </a:prstGeom>
        </p:spPr>
      </p:pic>
    </p:spTree>
    <p:extLst>
      <p:ext uri="{BB962C8B-B14F-4D97-AF65-F5344CB8AC3E}">
        <p14:creationId xmlns:p14="http://schemas.microsoft.com/office/powerpoint/2010/main" val="4268158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8.10 Case </a:t>
            </a:r>
            <a:r>
              <a:rPr lang="en-US" dirty="0"/>
              <a:t>Study: GradeBook Using a Rectangular </a:t>
            </a:r>
            <a:r>
              <a:rPr lang="en-US" dirty="0" smtClean="0"/>
              <a:t>Array </a:t>
            </a:r>
            <a:r>
              <a:rPr lang="en-US" sz="2000" b="0" dirty="0" smtClean="0"/>
              <a:t>(1 of 2)</a:t>
            </a:r>
            <a:endParaRPr lang="en-US" sz="2000" b="0" dirty="0"/>
          </a:p>
        </p:txBody>
      </p:sp>
      <p:sp>
        <p:nvSpPr>
          <p:cNvPr id="3" name="Text Placeholder 2"/>
          <p:cNvSpPr>
            <a:spLocks noGrp="1"/>
          </p:cNvSpPr>
          <p:nvPr>
            <p:ph type="body" idx="1"/>
          </p:nvPr>
        </p:nvSpPr>
        <p:spPr/>
        <p:txBody>
          <a:bodyPr/>
          <a:lstStyle/>
          <a:p>
            <a:pPr marL="0" indent="0">
              <a:spcBef>
                <a:spcPct val="10000"/>
              </a:spcBef>
              <a:buNone/>
              <a:defRPr/>
            </a:pPr>
            <a:r>
              <a:rPr lang="en-US" sz="2400" b="1" dirty="0">
                <a:solidFill>
                  <a:srgbClr val="000000"/>
                </a:solidFill>
                <a:latin typeface="+mn-lt"/>
                <a:ea typeface="Times New Roman" pitchFamily="18" charset="0"/>
              </a:rPr>
              <a:t>Storing Student Grades in a Rectangular Array in Class </a:t>
            </a:r>
            <a:r>
              <a:rPr lang="en-US" sz="2400" b="1" dirty="0" smtClean="0">
                <a:solidFill>
                  <a:srgbClr val="000000"/>
                </a:solidFill>
                <a:latin typeface="Consolas" panose="020B0609020204030204" pitchFamily="49" charset="0"/>
                <a:ea typeface="Times New Roman" pitchFamily="18" charset="0"/>
              </a:rPr>
              <a:t>GradeBook</a:t>
            </a:r>
            <a:endParaRPr lang="en-US" sz="2400" b="1" dirty="0">
              <a:solidFill>
                <a:srgbClr val="000000"/>
              </a:solidFill>
              <a:latin typeface="Consolas" panose="020B0609020204030204" pitchFamily="49" charset="0"/>
              <a:ea typeface="Times New Roman" pitchFamily="18" charset="0"/>
            </a:endParaRPr>
          </a:p>
          <a:p>
            <a:pPr>
              <a:buFont typeface="Times New Roman" pitchFamily="18" charset="0"/>
              <a:buChar char="•"/>
              <a:defRPr/>
            </a:pPr>
            <a:r>
              <a:rPr lang="en-US" sz="2400" dirty="0">
                <a:solidFill>
                  <a:srgbClr val="000000"/>
                </a:solidFill>
                <a:latin typeface="+mn-lt"/>
                <a:ea typeface="Times New Roman" pitchFamily="18" charset="0"/>
              </a:rPr>
              <a:t>Figure 8.20 shows the output of a program that manipulates a </a:t>
            </a:r>
            <a:r>
              <a:rPr lang="en-US" sz="2400" dirty="0">
                <a:solidFill>
                  <a:srgbClr val="000000"/>
                </a:solidFill>
                <a:latin typeface="Consolas" panose="020B0609020204030204" pitchFamily="49" charset="0"/>
                <a:ea typeface="Times New Roman" pitchFamily="18" charset="0"/>
              </a:rPr>
              <a:t>GradeBook</a:t>
            </a:r>
            <a:r>
              <a:rPr lang="en-US" sz="2400" dirty="0">
                <a:solidFill>
                  <a:srgbClr val="000000"/>
                </a:solidFill>
                <a:latin typeface="+mn-lt"/>
                <a:ea typeface="Times New Roman" pitchFamily="18" charset="0"/>
              </a:rPr>
              <a:t> (</a:t>
            </a:r>
            <a:r>
              <a:rPr lang="en-US" sz="2400" dirty="0" smtClean="0">
                <a:solidFill>
                  <a:srgbClr val="000000"/>
                </a:solidFill>
                <a:latin typeface="+mn-lt"/>
                <a:ea typeface="Times New Roman" pitchFamily="18" charset="0"/>
              </a:rPr>
              <a:t>Figure </a:t>
            </a:r>
            <a:r>
              <a:rPr lang="en-US" sz="2400" dirty="0">
                <a:solidFill>
                  <a:srgbClr val="000000"/>
                </a:solidFill>
                <a:latin typeface="+mn-lt"/>
                <a:ea typeface="Times New Roman" pitchFamily="18" charset="0"/>
              </a:rPr>
              <a:t>8.21) that uses a rectangular array grades to store the grades of a number of students on multiple exams</a:t>
            </a:r>
            <a:r>
              <a:rPr lang="en-US" sz="2400" dirty="0" smtClean="0">
                <a:solidFill>
                  <a:srgbClr val="000000"/>
                </a:solidFill>
                <a:latin typeface="+mn-lt"/>
                <a:ea typeface="Times New Roman" pitchFamily="18" charset="0"/>
              </a:rPr>
              <a:t>.</a:t>
            </a:r>
            <a:endParaRPr lang="en-US" sz="2400" dirty="0">
              <a:solidFill>
                <a:srgbClr val="000000"/>
              </a:solidFill>
              <a:latin typeface="+mn-lt"/>
              <a:ea typeface="Times New Roman" pitchFamily="18" charset="0"/>
            </a:endParaRPr>
          </a:p>
        </p:txBody>
      </p:sp>
    </p:spTree>
    <p:extLst>
      <p:ext uri="{BB962C8B-B14F-4D97-AF65-F5344CB8AC3E}">
        <p14:creationId xmlns:p14="http://schemas.microsoft.com/office/powerpoint/2010/main" val="1140822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8.20 </a:t>
            </a:r>
            <a:r>
              <a:rPr lang="en-US" dirty="0" smtClean="0"/>
              <a:t>Output </a:t>
            </a:r>
            <a:r>
              <a:rPr lang="en-US" dirty="0"/>
              <a:t>of </a:t>
            </a:r>
            <a:r>
              <a:rPr lang="en-US" dirty="0">
                <a:latin typeface="Consolas" panose="020B0609020204030204" pitchFamily="49" charset="0"/>
              </a:rPr>
              <a:t>GradeBook</a:t>
            </a:r>
            <a:r>
              <a:rPr lang="en-US" dirty="0"/>
              <a:t> That Uses Two-Dimensional </a:t>
            </a:r>
            <a:r>
              <a:rPr lang="en-US" dirty="0" smtClean="0"/>
              <a:t>Arrays </a:t>
            </a:r>
            <a:r>
              <a:rPr lang="en-US" sz="2000" b="0" dirty="0" smtClean="0"/>
              <a:t>(1 of 2)</a:t>
            </a:r>
            <a:endParaRPr lang="en-US" sz="2000" b="0" dirty="0"/>
          </a:p>
        </p:txBody>
      </p:sp>
      <p:pic>
        <p:nvPicPr>
          <p:cNvPr id="4" name="Picture 3" descr="The output of gradebook using two dimensional arrays. Line 1: Welcome to the grade book for Line 2: C S 1 0 1 Introduction to C hash, Programming, exclamation point. Line 3: The grades are, colon. A table with 10 rows and 4 columns is displayed. The columns have the following headings from left to right: test 1, test 2, test 3, Average. The row entries are as follows. Row 1. Student 1: Test 1, 87. Test 2, 96. Test 3, 70. Average, 84.33. Row 2.Student 2: Test 1, 68; Test 2, 87; Test 3, 90; Average, 81.67. Row 3: Student 3: Test 1, 94.Test 2, 100.Test 3, 90.Average, 94. 67. Row 4: Student 4: Test 1, 100.Test 2, 81.Test 3, 82.Average, 87. 67. Row 5: Student 5: Test 1, 83.Test 2, 65.Test 3, 85.Average, 77. 67. Row 6: Student 6: Test 1, 78.Test 2, 87.Test 3, 65.Average, 76. 67. Row 7: Student 7: Test 1, 85.Test 2, 75.Test 3, 83.Average, 81. 00. Row 8: Student 8: Test 1, 91.Test 2, 94.Test 3, 100.Average, 95. 00. Row 9: Student 9: Test 1, 76.Test 2, 72.Test 3, 84.Average, 77. 33. Row 10: Student 10: Test 1, 87.Test 2, 93.Test 3, 73.Average, 84. 33. Line 1: lowest grade in the grade book is 65. Line 2: highest grade in the grade book is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659043"/>
            <a:ext cx="7954942" cy="4024822"/>
          </a:xfrm>
          <a:prstGeom prst="rect">
            <a:avLst/>
          </a:prstGeom>
        </p:spPr>
      </p:pic>
    </p:spTree>
    <p:extLst>
      <p:ext uri="{BB962C8B-B14F-4D97-AF65-F5344CB8AC3E}">
        <p14:creationId xmlns:p14="http://schemas.microsoft.com/office/powerpoint/2010/main" val="2654707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8.20 Output of </a:t>
            </a:r>
            <a:r>
              <a:rPr lang="en-US" dirty="0">
                <a:latin typeface="Consolas" panose="020B0609020204030204" pitchFamily="49" charset="0"/>
              </a:rPr>
              <a:t>GradeBook</a:t>
            </a:r>
            <a:r>
              <a:rPr lang="en-US" dirty="0"/>
              <a:t> That Uses Two-Dimensional Arrays </a:t>
            </a:r>
            <a:r>
              <a:rPr lang="en-US" sz="2000" b="0" dirty="0" smtClean="0"/>
              <a:t>(2 </a:t>
            </a:r>
            <a:r>
              <a:rPr lang="en-US" sz="2000" b="0" dirty="0"/>
              <a:t>of 2)</a:t>
            </a:r>
            <a:endParaRPr lang="en-US" dirty="0"/>
          </a:p>
        </p:txBody>
      </p:sp>
      <p:pic>
        <p:nvPicPr>
          <p:cNvPr id="4" name="Picture 3" descr="The output of gradebook using two dimensional arrays. Line 3: overall grade distribution: Line 4: 00 hyphen 09, colon. Line 5: 10 hyphen 19, colon. Line 6: 20 hyphen 29, colon. Line 7: 30 hyphen 39, colon. Line 8: 40 hyphen 49, colon. Line 9: 50 hyphen 59, colon. Line 10: 60 hyphen 69, colon, asterisk, asterisk, asterisk. Line 11: 70 hyphen 79, colon, asterisk, asterisk, asterisk, asterisk, asterisk, asterisk. Line 12: 80 hyphen 89, colon, asterisk, asterisk, asterisk, asterisk, asterisk, asterisk, asterisk, asterisk, asterisk, asterisk, asterisk. Line 13: 90 hyphen 99, colon, asterisk, asterisk, asterisk, asterisk, asterisk, asterisk, asterisk. Line 14: 100, colon, asterisk, asterisk,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37" y="1590356"/>
            <a:ext cx="7954942" cy="2746349"/>
          </a:xfrm>
          <a:prstGeom prst="rect">
            <a:avLst/>
          </a:prstGeom>
        </p:spPr>
      </p:pic>
    </p:spTree>
    <p:extLst>
      <p:ext uri="{BB962C8B-B14F-4D97-AF65-F5344CB8AC3E}">
        <p14:creationId xmlns:p14="http://schemas.microsoft.com/office/powerpoint/2010/main" val="10969548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a:t>
            </a:r>
            <a:r>
              <a:rPr lang="en-US" dirty="0" smtClean="0"/>
              <a:t>Grades </a:t>
            </a:r>
            <a:r>
              <a:rPr lang="en-US" sz="2000" b="0" dirty="0" smtClean="0"/>
              <a:t>(1 of 9)</a:t>
            </a:r>
            <a:endParaRPr lang="en-US" sz="2000" b="0" dirty="0"/>
          </a:p>
        </p:txBody>
      </p:sp>
      <p:pic>
        <p:nvPicPr>
          <p:cNvPr id="4" name="Picture 3" descr="Program code. Line 1: forward slash, forward slash, fig. 8.21, colon, grade book, period, c s. Line 2: forward slash, forward slash, grade book using a rectangular array to store grades. Line 3: using system, semicolon. Line 4: blank. Line 5: class grade book. Line 6: left brace. Line 7, indented once: private i n t, left bracket, comma, right bracket, grades, semicolon, forward slash, forward slash, rectangular array of student grades. Line 8: blank. Line 9, indented once: forward slash, forward slash, auto-implemented property course name. Line 10, indented once: public string course name, left brace, get, semicolon, right brace. Line 11: blank. Line 12, indented once: forward slash, forward slash, two-parameter constructor initializes. Line 13, indented once: forward slash, forward slash, auto-implemented property course name and grades array. Line 14, indented once: public gradebook, left parenthesis, string name, i n t, left bracket, comma, right bracket, grades array, right parenthesis. Line 15, indented once: left brace. Line 16, indented twice: course name = name, semicolon, forward slash, forward slash, set course name, to name. Line 17, indented twice: grades = grades array, semicolon, forward slash, forward slash, initialize grades array. Line 18,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705441"/>
            <a:ext cx="7954942" cy="3991022"/>
          </a:xfrm>
          <a:prstGeom prst="rect">
            <a:avLst/>
          </a:prstGeom>
        </p:spPr>
      </p:pic>
    </p:spTree>
    <p:extLst>
      <p:ext uri="{BB962C8B-B14F-4D97-AF65-F5344CB8AC3E}">
        <p14:creationId xmlns:p14="http://schemas.microsoft.com/office/powerpoint/2010/main" val="2115693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Arrays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Elements are accessed with an </a:t>
            </a:r>
            <a:r>
              <a:rPr lang="en-US" altLang="en-US" sz="2400" b="1" dirty="0" smtClean="0">
                <a:solidFill>
                  <a:schemeClr val="tx1"/>
                </a:solidFill>
                <a:latin typeface="+mn-lt"/>
                <a:cs typeface="Times New Roman" panose="02020603050405020304" pitchFamily="18" charset="0"/>
              </a:rPr>
              <a:t>array-access expression</a:t>
            </a:r>
            <a:r>
              <a:rPr lang="en-US" altLang="en-US" sz="2400" dirty="0" smtClean="0">
                <a:latin typeface="+mn-lt"/>
                <a:cs typeface="Times New Roman" panose="02020603050405020304" pitchFamily="18" charset="0"/>
              </a:rPr>
              <a:t> </a:t>
            </a:r>
            <a:r>
              <a:rPr lang="en-US" altLang="en-US" sz="2400" dirty="0">
                <a:latin typeface="+mn-lt"/>
                <a:cs typeface="Times New Roman" panose="02020603050405020304" pitchFamily="18" charset="0"/>
              </a:rPr>
              <a:t>that includes the name of the array, followed by the index of the particular element in </a:t>
            </a:r>
            <a:r>
              <a:rPr lang="en-US" altLang="en-US" sz="2400" b="1" dirty="0">
                <a:solidFill>
                  <a:schemeClr val="tx1"/>
                </a:solidFill>
                <a:latin typeface="+mn-lt"/>
                <a:cs typeface="Times New Roman" panose="02020603050405020304" pitchFamily="18" charset="0"/>
              </a:rPr>
              <a:t>square brackets</a:t>
            </a:r>
            <a:r>
              <a:rPr lang="en-US" altLang="en-US" sz="2400" dirty="0">
                <a:solidFill>
                  <a:srgbClr val="0000FF"/>
                </a:solidFill>
                <a:latin typeface="+mn-lt"/>
                <a:cs typeface="Times New Roman" panose="02020603050405020304" pitchFamily="18" charset="0"/>
              </a:rPr>
              <a:t> </a:t>
            </a:r>
            <a:r>
              <a:rPr lang="en-US" altLang="en-US" sz="2400" dirty="0" smtClean="0">
                <a:latin typeface="+mn-lt"/>
                <a:cs typeface="Times New Roman" panose="02020603050405020304" pitchFamily="18" charset="0"/>
              </a:rPr>
              <a:t>(</a:t>
            </a:r>
            <a:r>
              <a:rPr lang="en-US" altLang="en-US" sz="2400" b="1" dirty="0" smtClean="0">
                <a:latin typeface="Consolas" panose="020B0609020204030204" pitchFamily="49" charset="0"/>
                <a:ea typeface="Times New Roman" panose="02020603050405020304" pitchFamily="18" charset="0"/>
                <a:cs typeface="Lucida Console" panose="020B0609040504020204" pitchFamily="49" charset="0"/>
              </a:rPr>
              <a:t>[]</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The first element in every array has </a:t>
            </a:r>
            <a:r>
              <a:rPr lang="en-US" altLang="en-US" sz="2400" b="1" dirty="0">
                <a:solidFill>
                  <a:schemeClr val="tx1"/>
                </a:solidFill>
                <a:latin typeface="+mn-lt"/>
                <a:cs typeface="Times New Roman" panose="02020603050405020304" pitchFamily="18" charset="0"/>
              </a:rPr>
              <a:t>index zero</a:t>
            </a:r>
            <a:r>
              <a:rPr lang="en-US" altLang="en-US" sz="2400" dirty="0">
                <a:solidFill>
                  <a:srgbClr val="0000FF"/>
                </a:solidFill>
                <a:latin typeface="+mn-lt"/>
                <a:cs typeface="Times New Roman" panose="02020603050405020304" pitchFamily="18" charset="0"/>
              </a:rPr>
              <a:t> </a:t>
            </a:r>
            <a:r>
              <a:rPr lang="en-US" altLang="en-US" sz="2400" dirty="0">
                <a:latin typeface="+mn-lt"/>
                <a:cs typeface="Times New Roman" panose="02020603050405020304" pitchFamily="18" charset="0"/>
              </a:rPr>
              <a:t>and is sometimes called the </a:t>
            </a:r>
            <a:r>
              <a:rPr lang="en-US" altLang="en-US" sz="2400" b="1" dirty="0" smtClean="0">
                <a:solidFill>
                  <a:schemeClr val="tx1"/>
                </a:solidFill>
                <a:latin typeface="+mn-lt"/>
                <a:cs typeface="Times New Roman" panose="02020603050405020304" pitchFamily="18" charset="0"/>
              </a:rPr>
              <a:t>zeroth element.</a:t>
            </a:r>
            <a:endParaRPr lang="en-US" altLang="en-US" sz="2400" b="1" dirty="0">
              <a:solidFill>
                <a:schemeClr val="tx1"/>
              </a:solidFill>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An index must be a nonnegative integer and can be an expression.</a:t>
            </a:r>
          </a:p>
          <a:p>
            <a:pPr eaLnBrk="1" hangingPunct="1"/>
            <a:r>
              <a:rPr lang="en-US" altLang="en-US" sz="2400" dirty="0">
                <a:latin typeface="+mn-lt"/>
                <a:cs typeface="Times New Roman" panose="02020603050405020304" pitchFamily="18" charset="0"/>
              </a:rPr>
              <a:t>Every array’s length is stored in its </a:t>
            </a:r>
            <a:r>
              <a:rPr lang="en-US" altLang="en-US" sz="2400" dirty="0">
                <a:latin typeface="Consolas" panose="020B0609020204030204" pitchFamily="49" charset="0"/>
                <a:cs typeface="Times New Roman" panose="02020603050405020304" pitchFamily="18" charset="0"/>
              </a:rPr>
              <a:t>Length</a:t>
            </a:r>
            <a:r>
              <a:rPr lang="en-US" altLang="en-US" sz="2400" dirty="0">
                <a:latin typeface="+mn-lt"/>
                <a:cs typeface="Times New Roman" panose="02020603050405020304" pitchFamily="18" charset="0"/>
              </a:rPr>
              <a:t> property</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7460110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(2 </a:t>
            </a:r>
            <a:r>
              <a:rPr lang="en-US" sz="2000" b="0" dirty="0"/>
              <a:t>of 9)</a:t>
            </a:r>
            <a:endParaRPr lang="en-US" dirty="0"/>
          </a:p>
        </p:txBody>
      </p:sp>
      <p:pic>
        <p:nvPicPr>
          <p:cNvPr id="4" name="Picture 3" descr="Program code. Line 19: blank. Line 20, indented once: forward slash, forward slash, display a welcome message to the grade book user. Line 21, indented once: public void display message, left parenthesis, right parenthesis. Line 22, indented once: left brace. Line 23, indented twice: forward slash, forward slash, auto-implemented property course name, gets the name of course. Line 24, indented twice: console, period, write line, left parenthesis. Line 25, indented three times: dollar sign open quotes, welcome to the grade book, for back slash, n, left brace, course name, right brace, exclamation point, back slash, n, close quotes, right parenthesis, semicolon. Line 26, indented once: right brace. Line 27: blank. Line 28, indented once: forward slash, forward slash, perform various operations on the data. Line 29, indented once: public void process grades, left parenthesis, right parenthesis. Line 30, indented once: left brace. Line 31, indented twice: forward slash, forward slash, output grades array. Line 32, indented twice: output grades, left parenthesis, right parenthesis, semicolon. Line 33: blank. Line 34, indented twice: forward slash, forward slash, call methods get minimum and get maximum. Line 35, indented twice: console, period, write line, left parenthesis. Line 36, indented three times: dollar sign open quotes, back slash, n lowest grade in the grade book is, left brace, get minimum, left parenthesis, right parenthesis, right brace, close quotes, +. Line 37, indented three times: dollar sign open quotes, back slash, n highest grade in the grade book is, left brace, get maximum, left parenthesis, right parenthesis, right brace, back slash, n, close quotes, right parenthesis, semicolon. Line 38: blank. Line 39, indented twice: forward slash, forward slash, output grade distribution chart of all grades on all tests. Line 40, indented twice: output bar chart, left parenthesis, right parenthesis, semicolon. Line 4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40" y="1605756"/>
            <a:ext cx="7273520" cy="4580770"/>
          </a:xfrm>
          <a:prstGeom prst="rect">
            <a:avLst/>
          </a:prstGeom>
        </p:spPr>
      </p:pic>
    </p:spTree>
    <p:extLst>
      <p:ext uri="{BB962C8B-B14F-4D97-AF65-F5344CB8AC3E}">
        <p14:creationId xmlns:p14="http://schemas.microsoft.com/office/powerpoint/2010/main" val="24171367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(3 </a:t>
            </a:r>
            <a:r>
              <a:rPr lang="en-US" sz="2000" b="0" dirty="0"/>
              <a:t>of 9)</a:t>
            </a:r>
            <a:endParaRPr lang="en-US" dirty="0"/>
          </a:p>
        </p:txBody>
      </p:sp>
      <p:pic>
        <p:nvPicPr>
          <p:cNvPr id="4" name="Picture 3" descr="Program code. Line 42: blank. Line 43, indented once: forward slash, forward slash, find minimum grade. Line 44, indented once: public i n t get minimum, left parenthesis, right parenthesis. Line 45, indented once: left brace. Line 46, indented twice: forward slash, forward slash, assume first element of grades array is smallest. Line 47, indented twice: v a r low grade = grades, left bracket, 0, comma, 0, right bracket, semicolon. Line 48: blank. Line 49, indented twice: forward slash, forward slash, loop through elements of rectangular grades array. Line 50, indented twice: for each, left parenthesis, v a r grade in grades, right parenthesis. Line 51, indented twice: left brace. Line 52, indented three times: forward slash, forward slash, if grade less than low grade, assign it to low grade. Line 53, indented three times: if, left parenthesis, grade, left angle bracket, low grade, right parenthesis. Line 54, indented three times: left brace. Line 55, indented four times: low grade, = grade, semicolon. Line 56, indented three times: right brace. Line 57, indented twice: right brace. Line 58: blank. Line 59, indented twice: return low grade, semicolon, forward slash, forward slash, return lowest grade. Line 60,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654757"/>
            <a:ext cx="7876180" cy="4092393"/>
          </a:xfrm>
          <a:prstGeom prst="rect">
            <a:avLst/>
          </a:prstGeom>
        </p:spPr>
      </p:pic>
    </p:spTree>
    <p:extLst>
      <p:ext uri="{BB962C8B-B14F-4D97-AF65-F5344CB8AC3E}">
        <p14:creationId xmlns:p14="http://schemas.microsoft.com/office/powerpoint/2010/main" val="2282698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(4 </a:t>
            </a:r>
            <a:r>
              <a:rPr lang="en-US" sz="2000" b="0" dirty="0"/>
              <a:t>of 9)</a:t>
            </a:r>
            <a:endParaRPr lang="en-US" dirty="0"/>
          </a:p>
        </p:txBody>
      </p:sp>
      <p:pic>
        <p:nvPicPr>
          <p:cNvPr id="4" name="Picture 3" descr="Program code. Line 61: blank. Line 62, indented once: forward slash, forward slash, find maximum grade. Line 63, indented once: public I n t, get maximum, left parenthesis, right parenthesis. Line 64, indented once: left brace. Line 65, indented twice: forward slash, forward slash, assume first element of grades array is largest. Line 66, indented twice: v a r high grade = grades, left bracket, 0, 0, right bracket, semicolon. Line 67: blank. Line 68, indented twice: forward slash, forward slash, loop through elements of rectangular grades array. Line 69, indented twice: for each, left parenthesis, v a r grade in grades, right parenthesis. Line 70, indented twice: left brace. Line 71, indented three times: forward slash, forward slash, if grade greater than high grade, assign it to high grade. Line 72, indented three times: if, left parenthesis, grade, right angle bracket, high grade, right parenthesis. Line 73, indented three times: left brace. Line 74, indented four times: high grade = grade, semicolon. Line 75, indented three times: right brace. Line 76, indented twice: right brace. Line 77: blank. Line 78, indented twice: return high grade, semicolon, forward slash, forward slash, return highest grade. Line 79,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53" y="1608177"/>
            <a:ext cx="7720988" cy="4038065"/>
          </a:xfrm>
          <a:prstGeom prst="rect">
            <a:avLst/>
          </a:prstGeom>
        </p:spPr>
      </p:pic>
    </p:spTree>
    <p:extLst>
      <p:ext uri="{BB962C8B-B14F-4D97-AF65-F5344CB8AC3E}">
        <p14:creationId xmlns:p14="http://schemas.microsoft.com/office/powerpoint/2010/main" val="1314753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(5 </a:t>
            </a:r>
            <a:r>
              <a:rPr lang="en-US" sz="2000" b="0" dirty="0"/>
              <a:t>of 9)</a:t>
            </a:r>
            <a:endParaRPr lang="en-US" dirty="0"/>
          </a:p>
        </p:txBody>
      </p:sp>
      <p:pic>
        <p:nvPicPr>
          <p:cNvPr id="4" name="Picture 3" descr="Program code. Line 80: blank. Line 81, indented once: forward slash, forward slash, determine average grade for particular student. Line 82, indented once: public double get average, left parenthesis, i n t student, right parenthesis. Line 83, indented once: left brace. Line 84, indented twice: forward slash, forward slash, get the number of grades per student. Line 85, indented twice: v a r grade count = grades, period, get length, left parenthesis, 1, right parenthesis, semicolon. Line 86, indented twice: v a r total = 0.0, semicolon, forward slash, forward slash, initialize total. Line 87: blank. Line 88, indented twice: forward slash, forward slash, sum grades for one student. Line 89, indented twice: for, left parenthesis, v a r exam = 0, semicolon, exam, left angle bracket, grade count, semicolon, + + exam, right parenthesis. Line 90, indented twice: left brace. Line 91, indented three times: total += grades, left bracket, student, comma, exam, right bracket, semicolon. Line 92, indented twice: right brace. Line 93: blank Line 94, indented twice: forward slash, forward slash, return average of grades. Line 95, indented twice: return total, forward slash, grade count, semicolon. Line 96, indented once: right brace. Line 9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52804"/>
            <a:ext cx="8034491" cy="3948808"/>
          </a:xfrm>
          <a:prstGeom prst="rect">
            <a:avLst/>
          </a:prstGeom>
        </p:spPr>
      </p:pic>
    </p:spTree>
    <p:extLst>
      <p:ext uri="{BB962C8B-B14F-4D97-AF65-F5344CB8AC3E}">
        <p14:creationId xmlns:p14="http://schemas.microsoft.com/office/powerpoint/2010/main" val="1473131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(6 </a:t>
            </a:r>
            <a:r>
              <a:rPr lang="en-US" sz="2000" b="0" dirty="0"/>
              <a:t>of 9)</a:t>
            </a:r>
            <a:endParaRPr lang="en-US" dirty="0"/>
          </a:p>
        </p:txBody>
      </p:sp>
      <p:pic>
        <p:nvPicPr>
          <p:cNvPr id="5" name="Picture 4" descr="Program code. Line 98, indented once: forward slash, forward slash, output bar chart displaying overall grade distribution. Line 99, indented once: public void output bar chart, left parenthesis, right parenthesis. Line 100, indented once: left brace. Line 101, indented twice: console, period, write line, left parenthesis, open quotes, overall grade distribution, colon, close quotes, right parenthesis, semicolon. Line 102: blank. Line 103, indented twice: forward slash, forward slash, stores frequency of grades in each range of 10 grades. Line 104, indented twice: v a r frequency = new i n t, left bracket, 11, right bracket, semicolon. Line 105: blank. Line 106, indented twice: forward slash, forward slash, for each grade in gradebook, increment the appropriate frequency. Line 107, indented twice: for each, left parenthesis, v a r grade in grades, right parenthesis. Line 108, indented twice: left brace. Line 109, indented twice: + + frequency, left bracket, grade, forward slash, 10, right bracket, semicolon. Line 110, indented twice: right brace. Line 11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663561"/>
            <a:ext cx="7954942" cy="3042393"/>
          </a:xfrm>
          <a:prstGeom prst="rect">
            <a:avLst/>
          </a:prstGeom>
        </p:spPr>
      </p:pic>
    </p:spTree>
    <p:extLst>
      <p:ext uri="{BB962C8B-B14F-4D97-AF65-F5344CB8AC3E}">
        <p14:creationId xmlns:p14="http://schemas.microsoft.com/office/powerpoint/2010/main" val="3333160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(7 </a:t>
            </a:r>
            <a:r>
              <a:rPr lang="en-US" sz="2000" b="0" dirty="0"/>
              <a:t>of 9)</a:t>
            </a:r>
            <a:endParaRPr lang="en-US" dirty="0"/>
          </a:p>
        </p:txBody>
      </p:sp>
      <p:pic>
        <p:nvPicPr>
          <p:cNvPr id="4" name="Picture 3" descr="Program code. Line 112, indented twice: forward slash, forward slash, for each grade frequency, display bar in chart. Line 113, indented twice: for, left parenthesis, v a r count = 0, semicolon, count, left angle bracket, frequency, period, length, semicolon, + + count, right parenthesis. Line 114, indented twice: left brace. Line 115, indented three times: forward slash, forward slash, output bar label, left parenthesis, open quotes, 0 0 dash 0 9, colon, close quotes, ellipsis, open quotes, 90-99, colon, close quotes, comma, open quotes, 100, colon, close quotes, right parenthesis. Line 116, indented three times: if, left parenthesis, count = = 10, right parenthesis. Line 117, indented three times: left brace. Line 118, indented four times: console, period, write, left parenthesis, open quotes, 100, colon, close quotes, right parenthesis, semicolon. Line 119, indented three times: right brace. Line 120, indented three times: else. Line 121, indented three times: left brace. Line 122, indented four times: console, period, write, left parenthesis, dollar sign open quotes, left brace, count, asterisk, 10, colon, d 2, right brace, minus, left brace, count, asterisk, 10 + 9, colon, d 2, right brace, colon, close quotes, right parenthesis, semicolon. Line 123, indented three times: right brace. Line 124, indented three times: blank. Line 125, indented four times: forward slash, forward slash, display bar of asterisks. Line 126, indented four times: for, left parenthesis, v a r stars = 0, semicolon, stars, left angle bracket, frequency, left bracket, count, right bracket, semicolon, + + stars, right parenthesis. Line 127, indented four times: left brace. Line 128, indented five times: console, period, write, left parenthesis, open quotes, asterisk, close quotes, right parenthesis, semicolon. Line 129, indented four times: right brace. Line 130: blank. Line 131, indented three times: console, period, write line, left parenthesis, right parenthesis, semicolon, forward slash, forward slash, start a new line of output. Line 132, indented twice: right brace. Line 133,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90" y="1592087"/>
            <a:ext cx="7493915" cy="4519328"/>
          </a:xfrm>
          <a:prstGeom prst="rect">
            <a:avLst/>
          </a:prstGeom>
        </p:spPr>
      </p:pic>
    </p:spTree>
    <p:extLst>
      <p:ext uri="{BB962C8B-B14F-4D97-AF65-F5344CB8AC3E}">
        <p14:creationId xmlns:p14="http://schemas.microsoft.com/office/powerpoint/2010/main" val="10189022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(8 </a:t>
            </a:r>
            <a:r>
              <a:rPr lang="en-US" sz="2000" b="0" dirty="0"/>
              <a:t>of 9)</a:t>
            </a:r>
            <a:endParaRPr lang="en-US" dirty="0"/>
          </a:p>
        </p:txBody>
      </p:sp>
      <p:pic>
        <p:nvPicPr>
          <p:cNvPr id="4" name="Picture 3" descr="Program code. Line 134: blank. Line 135, indented once: forward slash, forward slash, output the contents of the grades array. Line 136, indented once: public void output grades, left parenthesis, right parenthesis. Line 137, indented once: left brace. Line 138, indented twice: console, period, write line, left parenthesis, open quotes, the grades are, colon, back slash n, close quotes, right parenthesis, semicolon. Line 139, indented twice: console, period, write, left parenthesis, open quotes, indented, close quotes, right parenthesis, semicolon, forward slash, forward slash, align column heads. Line 140: blank. Line 141, indented twice: forward slash, forward slash, create a column heading for each of the tests. Line 142, indented twice: for, left parenthesis, v a r test = 0, semicolon, test, left angle bracket, grades, period, get length, left parenthesis, 1, right parenthesis, semicolon, + + test, right parenthesis. Line 143, indented twice: left brace. Line 144, indented three times: console, period, write, left parenthesis, dollar sign open quotes, test, left brace, test + 1, right brace, close quotes, right parenthesis, semicolon. Line 145, indented twice: right brace. Line 146: blank. Line 147, indented twice: console, period, write line, left parenthesis, open quotes, average, close quotes, right parenthesis, semicolon, forward slash, forward slash, student average column heading. Line 14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10" y="1553600"/>
            <a:ext cx="8034491" cy="3291814"/>
          </a:xfrm>
          <a:prstGeom prst="rect">
            <a:avLst/>
          </a:prstGeom>
        </p:spPr>
      </p:pic>
    </p:spTree>
    <p:extLst>
      <p:ext uri="{BB962C8B-B14F-4D97-AF65-F5344CB8AC3E}">
        <p14:creationId xmlns:p14="http://schemas.microsoft.com/office/powerpoint/2010/main" val="37454196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8.21 Grade Book Using a Rectangular Array to Store Grades </a:t>
            </a:r>
            <a:r>
              <a:rPr lang="en-US" sz="2000" b="0" dirty="0" smtClean="0"/>
              <a:t>(9 </a:t>
            </a:r>
            <a:r>
              <a:rPr lang="en-US" sz="2000" b="0" dirty="0"/>
              <a:t>of 9)</a:t>
            </a:r>
            <a:endParaRPr lang="en-US" dirty="0"/>
          </a:p>
        </p:txBody>
      </p:sp>
      <p:pic>
        <p:nvPicPr>
          <p:cNvPr id="3" name="Picture 2" descr="Program code. Line 149, indented twice: forward slash, forward slash, create rows, forward slash, columns of text representing array grades. Line 150, indented twice: for, left parenthesis, v a r student = 0, semicolon, student, left angle bracket, grades, period, get length, left parenthesis, 0, right parenthesis, semicolon, + + student, right parenthesis. Line 151, indented twice: left brace. Line 152, indented three times: console, period, write, left parenthesis, dollar sign open quotes, student, left brace, student + 1, comma, 2, right brace, close quotes, right parenthesis, semicolon. Line 153: blank. Line 154, indented three times: forward slash, forward slash, output student’s grades. Line 155, indented three times: for, left parenthesis, v a r grade = 0, semicolon, grade, left angle bracket, grades, period, get length, left parenthesis, 1, right parenthesis, semicolon, + + grade, right parenthesis. Line 156, indented three times: left brace. Line 157, indented four times: console, period, write, left parenthesis, dollar sign open quotes, left brace, grades, left bracket, student, comma, grade, right bracket,8, right brace, close quotes, right parenthesis, semicolon Line 158, indented three times: right brace. Line 159: blank. Line 160, indented three times: forward slash, forward slash, call method get average to calculate student’s average grade, semicolon. Line 161, indented three times: forward slash, forward slash, pass row number as the argument to get average. Line 162, indented three times: console, period, write line, left parenthesis, dollar sign open quotes, left brace, get average, left parenthesis, student, right parenthesis, 9, colon, f, right brace, close quotes, right parenthesis, semicolon. Line 163, indented twice: right brace. Line 164, indented once: right brace. Line 16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548530"/>
            <a:ext cx="7557025" cy="3760938"/>
          </a:xfrm>
          <a:prstGeom prst="rect">
            <a:avLst/>
          </a:prstGeom>
        </p:spPr>
      </p:pic>
    </p:spTree>
    <p:extLst>
      <p:ext uri="{BB962C8B-B14F-4D97-AF65-F5344CB8AC3E}">
        <p14:creationId xmlns:p14="http://schemas.microsoft.com/office/powerpoint/2010/main" val="385080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8.2</a:t>
            </a:r>
          </a:p>
        </p:txBody>
      </p:sp>
      <p:sp>
        <p:nvSpPr>
          <p:cNvPr id="3" name="Text Placeholder 2"/>
          <p:cNvSpPr>
            <a:spLocks noGrp="1"/>
          </p:cNvSpPr>
          <p:nvPr>
            <p:ph type="body" idx="1"/>
          </p:nvPr>
        </p:nvSpPr>
        <p:spPr/>
        <p:txBody>
          <a:bodyPr/>
          <a:lstStyle/>
          <a:p>
            <a:pPr marL="0" indent="0">
              <a:buNone/>
            </a:pPr>
            <a:r>
              <a:rPr lang="en-US" sz="2400" dirty="0">
                <a:latin typeface="+mn-lt"/>
              </a:rPr>
              <a:t>“Keep it simple” is good advice for most of the code you’ll write.</a:t>
            </a:r>
          </a:p>
        </p:txBody>
      </p:sp>
    </p:spTree>
    <p:extLst>
      <p:ext uri="{BB962C8B-B14F-4D97-AF65-F5344CB8AC3E}">
        <p14:creationId xmlns:p14="http://schemas.microsoft.com/office/powerpoint/2010/main" val="3489005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8.10 Case Study: </a:t>
            </a:r>
            <a:r>
              <a:rPr lang="en-US" dirty="0">
                <a:latin typeface="Consolas" panose="020B0609020204030204" pitchFamily="49" charset="0"/>
              </a:rPr>
              <a:t>GradeBook</a:t>
            </a:r>
            <a:r>
              <a:rPr lang="en-US" dirty="0"/>
              <a:t> Using a Rectangular Array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marL="0" indent="0">
              <a:spcBef>
                <a:spcPct val="10000"/>
              </a:spcBef>
              <a:buNone/>
              <a:defRPr/>
            </a:pPr>
            <a:r>
              <a:rPr lang="en-US" sz="2400" b="1" dirty="0">
                <a:solidFill>
                  <a:srgbClr val="000000"/>
                </a:solidFill>
                <a:latin typeface="+mn-lt"/>
                <a:ea typeface="Times New Roman" pitchFamily="18" charset="0"/>
              </a:rPr>
              <a:t>Class </a:t>
            </a:r>
            <a:r>
              <a:rPr lang="en-US" sz="2400" b="1" dirty="0">
                <a:solidFill>
                  <a:srgbClr val="000000"/>
                </a:solidFill>
                <a:latin typeface="Consolas" panose="020B0609020204030204" pitchFamily="49" charset="0"/>
                <a:ea typeface="Times New Roman" pitchFamily="18" charset="0"/>
              </a:rPr>
              <a:t>GradeBookTest</a:t>
            </a:r>
            <a:r>
              <a:rPr lang="en-US" sz="2400" b="1" dirty="0">
                <a:solidFill>
                  <a:srgbClr val="000000"/>
                </a:solidFill>
                <a:latin typeface="+mn-lt"/>
                <a:ea typeface="Times New Roman" pitchFamily="18" charset="0"/>
              </a:rPr>
              <a:t> That Demonstrates </a:t>
            </a:r>
            <a:r>
              <a:rPr lang="en-US" sz="2400" b="1" dirty="0">
                <a:solidFill>
                  <a:srgbClr val="000000"/>
                </a:solidFill>
                <a:latin typeface="Consolas" panose="020B0609020204030204" pitchFamily="49" charset="0"/>
                <a:ea typeface="Times New Roman" pitchFamily="18" charset="0"/>
              </a:rPr>
              <a:t>Class </a:t>
            </a:r>
            <a:r>
              <a:rPr lang="en-US" sz="2400" b="1" dirty="0" smtClean="0">
                <a:solidFill>
                  <a:srgbClr val="000000"/>
                </a:solidFill>
                <a:latin typeface="Consolas" panose="020B0609020204030204" pitchFamily="49" charset="0"/>
                <a:ea typeface="Times New Roman" pitchFamily="18" charset="0"/>
              </a:rPr>
              <a:t>GradeBook</a:t>
            </a:r>
            <a:endParaRPr lang="en-US" sz="2400" b="1" dirty="0">
              <a:solidFill>
                <a:srgbClr val="000000"/>
              </a:solidFill>
              <a:latin typeface="Consolas" panose="020B0609020204030204" pitchFamily="49" charset="0"/>
              <a:ea typeface="Times New Roman" pitchFamily="18" charset="0"/>
            </a:endParaRPr>
          </a:p>
          <a:p>
            <a:pPr>
              <a:buFont typeface="Times New Roman" pitchFamily="18" charset="0"/>
              <a:buChar char="•"/>
              <a:defRPr/>
            </a:pPr>
            <a:r>
              <a:rPr lang="en-US" sz="2400" dirty="0">
                <a:solidFill>
                  <a:srgbClr val="000000"/>
                </a:solidFill>
                <a:latin typeface="+mn-lt"/>
                <a:ea typeface="Times New Roman" pitchFamily="18" charset="0"/>
              </a:rPr>
              <a:t>The app in </a:t>
            </a:r>
            <a:r>
              <a:rPr lang="en-US" sz="2400" dirty="0" smtClean="0">
                <a:solidFill>
                  <a:srgbClr val="000000"/>
                </a:solidFill>
                <a:latin typeface="+mn-lt"/>
                <a:ea typeface="Times New Roman" pitchFamily="18" charset="0"/>
              </a:rPr>
              <a:t>Figure</a:t>
            </a:r>
            <a:r>
              <a:rPr lang="en-US" sz="2400" dirty="0">
                <a:solidFill>
                  <a:srgbClr val="000000"/>
                </a:solidFill>
                <a:latin typeface="+mn-lt"/>
                <a:ea typeface="Times New Roman" pitchFamily="18" charset="0"/>
              </a:rPr>
              <a:t> 8.22 demonstrates class </a:t>
            </a:r>
            <a:r>
              <a:rPr lang="en-US" sz="2400" dirty="0">
                <a:solidFill>
                  <a:srgbClr val="000000"/>
                </a:solidFill>
                <a:latin typeface="Consolas" panose="020B0609020204030204" pitchFamily="49" charset="0"/>
                <a:ea typeface="Times New Roman" pitchFamily="18" charset="0"/>
              </a:rPr>
              <a:t>GradeBook</a:t>
            </a:r>
            <a:r>
              <a:rPr lang="en-US" sz="2400" dirty="0" smtClean="0">
                <a:solidFill>
                  <a:srgbClr val="000000"/>
                </a:solidFill>
                <a:latin typeface="+mn-lt"/>
                <a:ea typeface="Times New Roman" pitchFamily="18" charset="0"/>
              </a:rPr>
              <a:t>.</a:t>
            </a:r>
            <a:endParaRPr lang="en-US" sz="2400" dirty="0">
              <a:solidFill>
                <a:srgbClr val="000000"/>
              </a:solidFill>
              <a:latin typeface="+mn-lt"/>
              <a:ea typeface="Times New Roman" pitchFamily="18" charset="0"/>
            </a:endParaRPr>
          </a:p>
        </p:txBody>
      </p:sp>
    </p:spTree>
    <p:extLst>
      <p:ext uri="{BB962C8B-B14F-4D97-AF65-F5344CB8AC3E}">
        <p14:creationId xmlns:p14="http://schemas.microsoft.com/office/powerpoint/2010/main" val="217915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8.3 Declaring </a:t>
            </a:r>
            <a:r>
              <a:rPr lang="en-US" dirty="0"/>
              <a:t>and Creating </a:t>
            </a:r>
            <a:r>
              <a:rPr lang="en-US" dirty="0" smtClean="0"/>
              <a:t>Arrays </a:t>
            </a:r>
            <a:r>
              <a:rPr lang="en-US" sz="2000" b="0" dirty="0" smtClean="0"/>
              <a:t>(1 of 4)</a:t>
            </a:r>
            <a:endParaRPr lang="en-US" sz="2000" b="0" dirty="0"/>
          </a:p>
        </p:txBody>
      </p:sp>
      <p:sp>
        <p:nvSpPr>
          <p:cNvPr id="3" name="Text Placeholder 2"/>
          <p:cNvSpPr>
            <a:spLocks noGrp="1"/>
          </p:cNvSpPr>
          <p:nvPr>
            <p:ph type="body" idx="1"/>
          </p:nvPr>
        </p:nvSpPr>
        <p:spPr>
          <a:xfrm>
            <a:off x="457200" y="1600201"/>
            <a:ext cx="8229600" cy="3409122"/>
          </a:xfrm>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Since arrays are objects, they’re typically created with keyword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new</a:t>
            </a:r>
            <a:r>
              <a:rPr lang="en-US" altLang="en-US" sz="2400"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To create an array object, specify the type and the number of array elements as part of an </a:t>
            </a:r>
            <a:r>
              <a:rPr lang="en-US" altLang="en-US" sz="2400" b="1" dirty="0">
                <a:solidFill>
                  <a:schemeClr val="tx1"/>
                </a:solidFill>
                <a:latin typeface="+mn-lt"/>
                <a:ea typeface="Times New Roman" panose="02020603050405020304" pitchFamily="18" charset="0"/>
                <a:cs typeface="Calibri" panose="020F0502020204030204" pitchFamily="34" charset="0"/>
              </a:rPr>
              <a:t>array-creation expression</a:t>
            </a:r>
            <a:r>
              <a:rPr lang="en-US" altLang="en-US" sz="2400" dirty="0">
                <a:latin typeface="+mn-lt"/>
                <a:ea typeface="Times New Roman" panose="02020603050405020304" pitchFamily="18" charset="0"/>
                <a:cs typeface="Calibri" panose="020F0502020204030204" pitchFamily="34" charset="0"/>
              </a:rPr>
              <a:t> that uses keyword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new</a:t>
            </a:r>
            <a:r>
              <a:rPr lang="en-US" altLang="en-US" sz="2400"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The following declaration and array-creation expression create an array object containing 12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int</a:t>
            </a:r>
            <a:r>
              <a:rPr lang="en-US" altLang="en-US" sz="2400" dirty="0">
                <a:latin typeface="+mn-lt"/>
                <a:ea typeface="Times New Roman" panose="02020603050405020304" pitchFamily="18" charset="0"/>
                <a:cs typeface="Calibri" panose="020F0502020204030204" pitchFamily="34" charset="0"/>
              </a:rPr>
              <a:t> elements and store the array’s reference in variable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b="1" dirty="0">
              <a:solidFill>
                <a:srgbClr val="0000FF"/>
              </a:solidFill>
              <a:latin typeface="+mn-lt"/>
              <a:ea typeface="Times New Roman" panose="02020603050405020304" pitchFamily="18" charset="0"/>
              <a:cs typeface="Lucida Console" panose="020B0609040504020204" pitchFamily="49" charset="0"/>
            </a:endParaRPr>
          </a:p>
        </p:txBody>
      </p:sp>
      <p:pic>
        <p:nvPicPr>
          <p:cNvPr id="6" name="Picture 5" descr="I n t left bracket right bracket c equals new I n t left bracket 12 right bracket semicolon."/>
          <p:cNvPicPr>
            <a:picLocks noChangeAspect="1"/>
          </p:cNvPicPr>
          <p:nvPr/>
        </p:nvPicPr>
        <p:blipFill>
          <a:blip r:embed="rId2"/>
          <a:stretch>
            <a:fillRect/>
          </a:stretch>
        </p:blipFill>
        <p:spPr>
          <a:xfrm>
            <a:off x="886669" y="5099094"/>
            <a:ext cx="4066384" cy="640135"/>
          </a:xfrm>
          <a:prstGeom prst="rect">
            <a:avLst/>
          </a:prstGeom>
        </p:spPr>
      </p:pic>
    </p:spTree>
    <p:extLst>
      <p:ext uri="{BB962C8B-B14F-4D97-AF65-F5344CB8AC3E}">
        <p14:creationId xmlns:p14="http://schemas.microsoft.com/office/powerpoint/2010/main" val="633433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8.22 </a:t>
            </a:r>
            <a:r>
              <a:rPr lang="en-US" dirty="0" smtClean="0"/>
              <a:t>Create </a:t>
            </a:r>
            <a:r>
              <a:rPr lang="en-US" dirty="0"/>
              <a:t>a </a:t>
            </a:r>
            <a:r>
              <a:rPr lang="en-US" dirty="0">
                <a:latin typeface="Consolas" panose="020B0609020204030204" pitchFamily="49" charset="0"/>
              </a:rPr>
              <a:t>GradeBook</a:t>
            </a:r>
            <a:r>
              <a:rPr lang="en-US" dirty="0"/>
              <a:t> Object Using a Rectangular Array of </a:t>
            </a:r>
            <a:r>
              <a:rPr lang="en-US" dirty="0" smtClean="0"/>
              <a:t>Grades </a:t>
            </a:r>
            <a:r>
              <a:rPr lang="en-US" sz="2000" b="0" dirty="0" smtClean="0"/>
              <a:t>(1 of 2)</a:t>
            </a:r>
            <a:endParaRPr lang="en-US" sz="2000" b="0" dirty="0"/>
          </a:p>
        </p:txBody>
      </p:sp>
      <p:pic>
        <p:nvPicPr>
          <p:cNvPr id="5" name="Picture 4" descr="Program code. Line 1: forward slash, forward slash, fig. 8.22, colon, grade book test, period, c s. Line 2: forward slash, forward slash, create a gradebook object using a rectangular array of grades. Line 3: class grade book test. Line 4: left brace. Line 5, indented once: forward slash, forward slash, main method begins app execution. Line 6, indented once: static void main, left parenthesis, right parenthesis. Line 7, indented once: left brace. Line 8, indented twice: forward slash, forward slash, rectangular array of student grades. Line 9, indented twice: i n t, left bracket, comma, right bracket grades array =left brace, left brace, 87, comma, 96, comma, 70, right brace, comma. Line 10, indented five times: left brace, 68, comma, 87, comma, 90, right brace, comma. Line 11, indented five times: left brace, 94, comma, 100, comma, 90, right brace, comma. Line 12, indented five times: left brace, 100, comma, 81, comma, 82, right brace, comma. Line 13, indented five times: left brace, 83, comma, 65, comma, 85, right brace, comma. Line 14, indented five times: left brace, 78, comma, 87, comma, 65, right brace, comma. Line 15, indented five times: left brace, 85, comma, 75, comma, 83, right brace, comma. Line 16, indented five times: left brace, 91, comma, 94, comma, 100, right brace, comma. Line 17, indented five times: left brace, 76, comma, 72, comma, 84, right brace, comma. Line 18, indented five times: left brace, 87, comma, 93, comma, 73, right brace,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30" y="1643417"/>
            <a:ext cx="7821483" cy="3938090"/>
          </a:xfrm>
          <a:prstGeom prst="rect">
            <a:avLst/>
          </a:prstGeom>
        </p:spPr>
      </p:pic>
    </p:spTree>
    <p:extLst>
      <p:ext uri="{BB962C8B-B14F-4D97-AF65-F5344CB8AC3E}">
        <p14:creationId xmlns:p14="http://schemas.microsoft.com/office/powerpoint/2010/main" val="3064335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8.22 Create a GradeBook Object Using a Rectangular Array of Grades </a:t>
            </a:r>
            <a:r>
              <a:rPr lang="en-US" sz="2000" b="0" dirty="0" smtClean="0"/>
              <a:t>(2 </a:t>
            </a:r>
            <a:r>
              <a:rPr lang="en-US" sz="2000" b="0" dirty="0"/>
              <a:t>of 2)</a:t>
            </a:r>
            <a:endParaRPr lang="en-US" dirty="0"/>
          </a:p>
        </p:txBody>
      </p:sp>
      <p:pic>
        <p:nvPicPr>
          <p:cNvPr id="4" name="Picture 3" descr="Program code. Line 19: blank. Line 20, indented twice: gradebook my grade book = new gradebook, left parenthesis. Line 21, indented three times: open quotes, c s 1 0 1 introduction to c hash, programming, close quotes, comma, grades array, right parenthesis, semicolon. Line 22, indented twice: my grade book, period, display message, left parenthesis, right parenthesis, semicolon. Line 23, indented twice: my grade book, period, process grades, left parenthesis, right parenthesis, semicolon.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0" y="1621183"/>
            <a:ext cx="7956378" cy="1740806"/>
          </a:xfrm>
          <a:prstGeom prst="rect">
            <a:avLst/>
          </a:prstGeom>
        </p:spPr>
      </p:pic>
    </p:spTree>
    <p:extLst>
      <p:ext uri="{BB962C8B-B14F-4D97-AF65-F5344CB8AC3E}">
        <p14:creationId xmlns:p14="http://schemas.microsoft.com/office/powerpoint/2010/main" val="1235027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8.11 Variable-Length Argument Lists</a:t>
            </a:r>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Variable-length argument lists</a:t>
            </a:r>
            <a:r>
              <a:rPr lang="en-US" altLang="en-US" sz="2400" dirty="0">
                <a:solidFill>
                  <a:srgbClr val="0000FF"/>
                </a:solidFill>
                <a:latin typeface="+mn-lt"/>
              </a:rPr>
              <a:t> </a:t>
            </a:r>
            <a:r>
              <a:rPr lang="en-US" altLang="en-US" sz="2400" dirty="0">
                <a:latin typeface="+mn-lt"/>
              </a:rPr>
              <a:t>allow you to create methods that receive an arbitrary number of arguments.</a:t>
            </a:r>
          </a:p>
          <a:p>
            <a:pPr eaLnBrk="1" hangingPunct="1"/>
            <a:r>
              <a:rPr lang="en-US" altLang="en-US" sz="2400" dirty="0">
                <a:latin typeface="+mn-lt"/>
              </a:rPr>
              <a:t>The necessary </a:t>
            </a:r>
            <a:r>
              <a:rPr lang="en-US" altLang="en-US" sz="2400" dirty="0">
                <a:latin typeface="Consolas" panose="020B0609020204030204" pitchFamily="49" charset="0"/>
              </a:rPr>
              <a:t>params</a:t>
            </a:r>
            <a:r>
              <a:rPr lang="en-US" altLang="en-US" sz="2400" dirty="0">
                <a:latin typeface="+mn-lt"/>
              </a:rPr>
              <a:t> modifier can occur only in the parameter list’s last parameter. </a:t>
            </a:r>
          </a:p>
          <a:p>
            <a:pPr eaLnBrk="1" hangingPunct="1"/>
            <a:r>
              <a:rPr lang="en-US" altLang="en-US" sz="2400" dirty="0">
                <a:latin typeface="+mn-lt"/>
              </a:rPr>
              <a:t>Figure 8.23 demonstrates method </a:t>
            </a:r>
            <a:r>
              <a:rPr lang="en-US" altLang="en-US" sz="2400" dirty="0">
                <a:latin typeface="Consolas" panose="020B0609020204030204" pitchFamily="49" charset="0"/>
              </a:rPr>
              <a:t>Average</a:t>
            </a:r>
            <a:r>
              <a:rPr lang="en-US" altLang="en-US" sz="2400" dirty="0">
                <a:latin typeface="+mn-lt"/>
              </a:rPr>
              <a:t>, which receives a variable-length sequence of </a:t>
            </a:r>
            <a:r>
              <a:rPr lang="en-US" altLang="en-US" sz="2400" dirty="0" smtClean="0">
                <a:latin typeface="+mn-lt"/>
              </a:rPr>
              <a:t>doubles.</a:t>
            </a:r>
            <a:endParaRPr lang="en-US" altLang="en-US" sz="2400" dirty="0">
              <a:latin typeface="+mn-lt"/>
            </a:endParaRPr>
          </a:p>
        </p:txBody>
      </p:sp>
    </p:spTree>
    <p:extLst>
      <p:ext uri="{BB962C8B-B14F-4D97-AF65-F5344CB8AC3E}">
        <p14:creationId xmlns:p14="http://schemas.microsoft.com/office/powerpoint/2010/main" val="68991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8.7</a:t>
            </a:r>
            <a:endParaRPr lang="en-US" dirty="0"/>
          </a:p>
        </p:txBody>
      </p:sp>
      <p:sp>
        <p:nvSpPr>
          <p:cNvPr id="3" name="Text Placeholder 2"/>
          <p:cNvSpPr>
            <a:spLocks noGrp="1"/>
          </p:cNvSpPr>
          <p:nvPr>
            <p:ph type="body" idx="1"/>
          </p:nvPr>
        </p:nvSpPr>
        <p:spPr/>
        <p:txBody>
          <a:bodyPr/>
          <a:lstStyle/>
          <a:p>
            <a:pPr marL="0" indent="0">
              <a:buNone/>
            </a:pPr>
            <a:r>
              <a:rPr lang="en-IN" sz="2400" dirty="0">
                <a:latin typeface="+mn-lt"/>
              </a:rPr>
              <a:t>The </a:t>
            </a:r>
            <a:r>
              <a:rPr lang="en-IN" sz="2400" b="1" dirty="0">
                <a:latin typeface="Consolas" panose="020B0609020204030204" pitchFamily="49" charset="0"/>
              </a:rPr>
              <a:t>params</a:t>
            </a:r>
            <a:r>
              <a:rPr lang="en-IN" sz="2400" dirty="0">
                <a:latin typeface="+mn-lt"/>
              </a:rPr>
              <a:t> modifier may be used only with the last parameter of the parameter list.</a:t>
            </a:r>
            <a:endParaRPr lang="en-US" sz="2400" dirty="0">
              <a:latin typeface="+mn-lt"/>
            </a:endParaRPr>
          </a:p>
        </p:txBody>
      </p:sp>
    </p:spTree>
    <p:extLst>
      <p:ext uri="{BB962C8B-B14F-4D97-AF65-F5344CB8AC3E}">
        <p14:creationId xmlns:p14="http://schemas.microsoft.com/office/powerpoint/2010/main" val="6504586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8.23 Using </a:t>
            </a:r>
            <a:r>
              <a:rPr lang="en-IN" dirty="0"/>
              <a:t>Variable-Length Argument </a:t>
            </a:r>
            <a:r>
              <a:rPr lang="en-IN" dirty="0" smtClean="0"/>
              <a:t>Lists </a:t>
            </a:r>
            <a:r>
              <a:rPr lang="en-IN" sz="2000" b="0" dirty="0"/>
              <a:t>(1 of 3)</a:t>
            </a:r>
            <a:endParaRPr lang="en-US" sz="2000" b="0" dirty="0"/>
          </a:p>
        </p:txBody>
      </p:sp>
      <p:pic>
        <p:nvPicPr>
          <p:cNvPr id="4" name="Picture 3" descr="Program code. Line 1: forward slash, forward slash, fig. 8.23, colon, p a r a m array test, period, c s. Line 2: forward slash, forward slash, using variable hyphen length argument lists. Line 3: using system semicolon. Line 4: blank. Line 5: class p a r a m array test. Line 6: left brace. Line 7, indented once: forward slash, forward slash, calculate average. Line 8, indented once: static double average, left parenthesis, p a r a m s double, left bracket, right bracket, numbers, right parenthesis. Line 9, indented once: left brace. Line 10, indented twice: v a r total = 0.0 semicolon, forward slash, forward slash, initialize total. Line 11: blank. Line 12, indented twice: forward slash, forward slash, calculate total using the for each statement. Line 13, indented twice: for each, left parenthesis, v a r d in numbers, right parenthesis. Line 14, indented twice: left brace. Line 15, indented three times: total + = d semicolon. Line 16, indented twice: right brace. Line 17: blank. Line 18, indented three times: return numbers, period, length, exclamation point = 0 question mark total, forward slash, numbers, period, length, colon, 0.0 semicolon. Line 19, indented once: right bra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00" y="1621001"/>
            <a:ext cx="7978695" cy="4307378"/>
          </a:xfrm>
          <a:prstGeom prst="rect">
            <a:avLst/>
          </a:prstGeom>
        </p:spPr>
      </p:pic>
    </p:spTree>
    <p:extLst>
      <p:ext uri="{BB962C8B-B14F-4D97-AF65-F5344CB8AC3E}">
        <p14:creationId xmlns:p14="http://schemas.microsoft.com/office/powerpoint/2010/main" val="5820298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8.23 Using Variable-Length Argument Lists </a:t>
            </a:r>
            <a:r>
              <a:rPr lang="en-IN" sz="2000" b="0" dirty="0" smtClean="0"/>
              <a:t>(2 </a:t>
            </a:r>
            <a:r>
              <a:rPr lang="en-IN" sz="2000" b="0" dirty="0"/>
              <a:t>of 3)</a:t>
            </a:r>
            <a:endParaRPr lang="en-US" dirty="0"/>
          </a:p>
        </p:txBody>
      </p:sp>
      <p:pic>
        <p:nvPicPr>
          <p:cNvPr id="4" name="Picture 3" descr="Program code. Line 21, indented once: static void main, left parenthesis, right parenthesis. Line 22, indented once: left brace. Line 23, indented twice: v a r d 1 = 10.0, semicolon. Line 24, indented twice: v a r d 2 = 20.0, semicolon. Line 25, indented twice: v a r d 3 = 30.0, semicolon. Line 26, indented twice: v a r d 4 = 40.0, semicolon. Line 27: blank. Line 28, indented twice: console, period, write line, left parenthesis. Line 29, indented three times: dollar sign, open quotes, d 1 = left brace d 1, colon, f 1 right brace, back slash n d 2 = left brace, d 2, colon, f 1, right brace, back slash n d 3 = left brace, d 3, colon, f1, right brace, back slash nd4 = left brace, d 4, colon, f 1, right brace, back slash, n, close quotes, right parenthesis, semicolon. Line 30, indented twice: console, period, write line, left parenthesis, dollar sign, open quotes, average of d 1 and d 2 is left brace average, left parenthesis, d 1, comma, d 2, right parenthesis, colon, f 1, right brace, close quotes, right parenthesis, semicolon. Line 31, indented twice: console, period, write line, left parenthesis. Line 32, indented three times: dollar sign, open quotes, average of d 1, comma, d 2 and d 3 is left brace average, left parenthesis, d 1, comma, d 2, comma, d 3, right parenthesis, colon, f 1 right brace, close quotes, right parenthesis, semicolon. Line 33, indented twice: console, period, write line, left parenthesis. Line 34: dollar sign, open quotes, average of d 1, comma, d 2, comma, d 3 and d 4 is, left brace, average, left parenthesis, d 1, comma, d 2, comma, d 3, comma, d 4, right parenthesis, colon, f 1 right brace, close quote, right parenthesis, semicolon. Line 35: right brace. Line 3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53" y="1640478"/>
            <a:ext cx="7978695" cy="3648997"/>
          </a:xfrm>
          <a:prstGeom prst="rect">
            <a:avLst/>
          </a:prstGeom>
        </p:spPr>
      </p:pic>
    </p:spTree>
    <p:extLst>
      <p:ext uri="{BB962C8B-B14F-4D97-AF65-F5344CB8AC3E}">
        <p14:creationId xmlns:p14="http://schemas.microsoft.com/office/powerpoint/2010/main" val="1736363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8.23 Using Variable-Length Argument Lists </a:t>
            </a:r>
            <a:r>
              <a:rPr lang="en-IN" sz="2000" b="0" dirty="0" smtClean="0"/>
              <a:t>(3 </a:t>
            </a:r>
            <a:r>
              <a:rPr lang="en-IN" sz="2000" b="0" dirty="0"/>
              <a:t>of 3)</a:t>
            </a:r>
            <a:endParaRPr lang="en-US" dirty="0"/>
          </a:p>
        </p:txBody>
      </p:sp>
      <p:pic>
        <p:nvPicPr>
          <p:cNvPr id="4" name="Picture 3" descr="An output. Line 1: d 1 = 10.0 Line 2: d 2 = 20.0. Line 3: d 3 = 30.0. Line 4: d 4 = 40.0. Line 5: average of d 1 and d 2 is 15.0. Line 6: average of d 1, comma, d 2 and d 3 is 20.0. Line 7: average of d 1, comma, d 2, comma, d 3 and d 4 is 2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51" y="1690769"/>
            <a:ext cx="7899698" cy="1955591"/>
          </a:xfrm>
          <a:prstGeom prst="rect">
            <a:avLst/>
          </a:prstGeom>
        </p:spPr>
      </p:pic>
    </p:spTree>
    <p:extLst>
      <p:ext uri="{BB962C8B-B14F-4D97-AF65-F5344CB8AC3E}">
        <p14:creationId xmlns:p14="http://schemas.microsoft.com/office/powerpoint/2010/main" val="30406981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8.12 Using </a:t>
            </a:r>
            <a:r>
              <a:rPr lang="en-US" dirty="0"/>
              <a:t>Command-Line </a:t>
            </a:r>
            <a:r>
              <a:rPr lang="en-US" dirty="0" smtClean="0"/>
              <a:t>Arguments</a:t>
            </a:r>
            <a:endParaRPr lang="en-US" dirty="0"/>
          </a:p>
        </p:txBody>
      </p:sp>
      <p:sp>
        <p:nvSpPr>
          <p:cNvPr id="3" name="Text Placeholder 2"/>
          <p:cNvSpPr>
            <a:spLocks noGrp="1"/>
          </p:cNvSpPr>
          <p:nvPr>
            <p:ph type="body" idx="1"/>
          </p:nvPr>
        </p:nvSpPr>
        <p:spPr/>
        <p:txBody>
          <a:bodyPr/>
          <a:lstStyle/>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You can pass </a:t>
            </a:r>
            <a:r>
              <a:rPr lang="en-US" altLang="en-US" sz="2200" b="1" dirty="0">
                <a:solidFill>
                  <a:schemeClr val="tx1"/>
                </a:solidFill>
                <a:latin typeface="+mn-lt"/>
                <a:ea typeface="Times New Roman" panose="02020603050405020304" pitchFamily="18" charset="0"/>
                <a:cs typeface="Calibri" panose="020F0502020204030204" pitchFamily="34" charset="0"/>
              </a:rPr>
              <a:t>command-line arguments</a:t>
            </a:r>
            <a:r>
              <a:rPr lang="en-US" altLang="en-US" sz="2200" dirty="0">
                <a:solidFill>
                  <a:schemeClr val="tx1"/>
                </a:solidFill>
                <a:latin typeface="+mn-lt"/>
                <a:ea typeface="Times New Roman" panose="02020603050405020304" pitchFamily="18" charset="0"/>
                <a:cs typeface="Calibri" panose="020F0502020204030204" pitchFamily="34" charset="0"/>
              </a:rPr>
              <a:t> to an app by including a parameter of type </a:t>
            </a:r>
            <a:r>
              <a:rPr lang="en-US" altLang="en-US" sz="22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string[]</a:t>
            </a:r>
            <a:r>
              <a:rPr lang="en-US" altLang="en-US" sz="2200" dirty="0">
                <a:solidFill>
                  <a:schemeClr val="tx1"/>
                </a:solidFill>
                <a:latin typeface="Consolas" panose="020B0609020204030204" pitchFamily="49" charset="0"/>
                <a:ea typeface="Times New Roman" panose="02020603050405020304" pitchFamily="18" charset="0"/>
                <a:cs typeface="Calibri" panose="020F0502020204030204" pitchFamily="34" charset="0"/>
              </a:rPr>
              <a:t> </a:t>
            </a:r>
            <a:r>
              <a:rPr lang="en-US" altLang="en-US" sz="2200" dirty="0">
                <a:solidFill>
                  <a:schemeClr val="tx1"/>
                </a:solidFill>
                <a:latin typeface="+mn-lt"/>
                <a:ea typeface="Times New Roman" panose="02020603050405020304" pitchFamily="18" charset="0"/>
                <a:cs typeface="Calibri" panose="020F0502020204030204" pitchFamily="34" charset="0"/>
              </a:rPr>
              <a:t>in the parameter list of </a:t>
            </a:r>
            <a:r>
              <a:rPr lang="en-US" altLang="en-US" sz="22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Main</a:t>
            </a:r>
            <a:r>
              <a:rPr lang="en-US" altLang="en-US" sz="2200" dirty="0">
                <a:solidFill>
                  <a:schemeClr val="tx1"/>
                </a:solidFill>
                <a:latin typeface="+mn-lt"/>
                <a:ea typeface="Times New Roman" panose="02020603050405020304" pitchFamily="18" charset="0"/>
                <a:cs typeface="Calibri" panose="020F0502020204030204" pitchFamily="34" charset="0"/>
              </a:rPr>
              <a:t>.</a:t>
            </a:r>
          </a:p>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By convention, this parameter is named </a:t>
            </a:r>
            <a:r>
              <a:rPr lang="en-US" altLang="en-US" sz="22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args</a:t>
            </a:r>
            <a:r>
              <a:rPr lang="en-US" altLang="en-US" sz="2200" dirty="0">
                <a:solidFill>
                  <a:schemeClr val="tx1"/>
                </a:solidFill>
                <a:latin typeface="+mn-lt"/>
                <a:ea typeface="Times New Roman" panose="02020603050405020304" pitchFamily="18" charset="0"/>
                <a:cs typeface="Calibri" panose="020F0502020204030204" pitchFamily="34" charset="0"/>
              </a:rPr>
              <a:t>.</a:t>
            </a:r>
          </a:p>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The execution environment passes the command-line </a:t>
            </a:r>
            <a:r>
              <a:rPr lang="en-US" altLang="en-US" sz="2200" dirty="0" smtClean="0">
                <a:solidFill>
                  <a:schemeClr val="tx1"/>
                </a:solidFill>
                <a:latin typeface="+mn-lt"/>
                <a:ea typeface="Times New Roman" panose="02020603050405020304" pitchFamily="18" charset="0"/>
                <a:cs typeface="Calibri" panose="020F0502020204030204" pitchFamily="34" charset="0"/>
              </a:rPr>
              <a:t>arguments </a:t>
            </a:r>
            <a:r>
              <a:rPr lang="en-US" altLang="en-US" sz="2200" dirty="0">
                <a:solidFill>
                  <a:schemeClr val="tx1"/>
                </a:solidFill>
                <a:latin typeface="+mn-lt"/>
                <a:ea typeface="Times New Roman" panose="02020603050405020304" pitchFamily="18" charset="0"/>
                <a:cs typeface="Calibri" panose="020F0502020204030204" pitchFamily="34" charset="0"/>
              </a:rPr>
              <a:t>as an array to the app’s </a:t>
            </a:r>
            <a:r>
              <a:rPr lang="en-US" altLang="en-US" sz="22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Main</a:t>
            </a:r>
            <a:r>
              <a:rPr lang="en-US" altLang="en-US" sz="2200" dirty="0">
                <a:solidFill>
                  <a:schemeClr val="tx1"/>
                </a:solidFill>
                <a:latin typeface="+mn-lt"/>
                <a:ea typeface="Times New Roman" panose="02020603050405020304" pitchFamily="18" charset="0"/>
                <a:cs typeface="Calibri" panose="020F0502020204030204" pitchFamily="34" charset="0"/>
              </a:rPr>
              <a:t> method.</a:t>
            </a:r>
          </a:p>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The number of arguments passed from the command line is obtained by accessing the array’s </a:t>
            </a:r>
            <a:r>
              <a:rPr lang="en-US" altLang="en-US" sz="2200" dirty="0">
                <a:solidFill>
                  <a:schemeClr val="tx1"/>
                </a:solidFill>
                <a:latin typeface="Consolas" panose="020B0609020204030204" pitchFamily="49" charset="0"/>
                <a:ea typeface="Times New Roman" panose="02020603050405020304" pitchFamily="18" charset="0"/>
                <a:cs typeface="Lucida Console" panose="020B0609040504020204" pitchFamily="49" charset="0"/>
              </a:rPr>
              <a:t>Length</a:t>
            </a:r>
            <a:r>
              <a:rPr lang="en-US" altLang="en-US" sz="2200" dirty="0">
                <a:solidFill>
                  <a:schemeClr val="tx1"/>
                </a:solidFill>
                <a:latin typeface="+mn-lt"/>
                <a:ea typeface="Times New Roman" panose="02020603050405020304" pitchFamily="18" charset="0"/>
                <a:cs typeface="Calibri" panose="020F0502020204030204" pitchFamily="34" charset="0"/>
              </a:rPr>
              <a:t> property.</a:t>
            </a:r>
          </a:p>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Command-line arguments are separated by whitespace, not commas.</a:t>
            </a:r>
          </a:p>
          <a:p>
            <a:pPr>
              <a:spcBef>
                <a:spcPts val="500"/>
              </a:spcBef>
            </a:pPr>
            <a:r>
              <a:rPr lang="en-US" altLang="en-US" sz="2200" dirty="0">
                <a:solidFill>
                  <a:schemeClr val="tx1"/>
                </a:solidFill>
                <a:latin typeface="+mn-lt"/>
                <a:ea typeface="Times New Roman" panose="02020603050405020304" pitchFamily="18" charset="0"/>
                <a:cs typeface="Calibri" panose="020F0502020204030204" pitchFamily="34" charset="0"/>
              </a:rPr>
              <a:t>Figure 8.24 uses three command-line arguments to initialize an array</a:t>
            </a:r>
            <a:r>
              <a:rPr lang="en-US" altLang="en-US" sz="2200" dirty="0" smtClean="0">
                <a:solidFill>
                  <a:schemeClr val="tx1"/>
                </a:solidFill>
                <a:latin typeface="+mn-lt"/>
                <a:ea typeface="Times New Roman" panose="02020603050405020304" pitchFamily="18" charset="0"/>
                <a:cs typeface="Calibri" panose="020F0502020204030204" pitchFamily="34" charset="0"/>
              </a:rPr>
              <a:t>.</a:t>
            </a:r>
            <a:endParaRPr lang="en-US" altLang="en-US" sz="2200" dirty="0">
              <a:solidFill>
                <a:schemeClr val="tx1"/>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87736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8.24 Using </a:t>
            </a:r>
            <a:r>
              <a:rPr lang="en-IN" dirty="0"/>
              <a:t>Command-Line Arguments to Initialize an </a:t>
            </a:r>
            <a:r>
              <a:rPr lang="en-IN" dirty="0" smtClean="0"/>
              <a:t>Array </a:t>
            </a:r>
            <a:r>
              <a:rPr lang="en-IN" sz="2000" b="0" dirty="0" smtClean="0"/>
              <a:t>(1 of 4)</a:t>
            </a:r>
            <a:endParaRPr lang="en-US" sz="2000" b="0" dirty="0"/>
          </a:p>
        </p:txBody>
      </p:sp>
      <p:pic>
        <p:nvPicPr>
          <p:cNvPr id="4" name="Picture 3" descr="Program code. Line 1: forward slash, forward slash, fig. 8.24, colon, in it array, period, c s. Line 2: forward slash, forward slash, using command-line arguments to initialize an array. Line 3: using system, semicolon. Line 4: blank. Line 5: class in it array. Line 6: left brace Line 7, indented once: static void main, left parenthesis, string, left bracket, right bracket, a r g s, right parenthesis. Line 8, indented once: left brace. Line 9, indented twice: forward slash, forward slash, check number of command-line arguments. Line 10, indented twice: if, left parenthesis, a r g s, period, length, exclamation point = 3, right parenthesis. Line 11, indented twice: left brace. Line 12, indented three times: console, period, write line, left parenthesis. Line 13, indented four times: open quotes, error, colon, please re-enter the entire command, comma, including, back slash, n, close quotes, + Line 14, indented four times: open quotes, an array size, comma, initial value and increment, period, close quotes, right parenthesis, semicolon. Line 15, indented twice: right brace. Line 16, indented twice: else. Line 17, indented twice: left brace. Line 18, indented three times: forward slash, forward slash, get array size from first command-line argument. Line 19, indented three times: v a r array length = i n t, period, parse, left parenthesis, a r g s, left bracket, 0, close parenthesis, right parenthesis, semicolon. Line 20, indented three times: v a r array = new i n t, left bracket, array length, right bracket, semicolon, forward slash, forward slash, create array.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11" y="1585458"/>
            <a:ext cx="7754873" cy="4494796"/>
          </a:xfrm>
          <a:prstGeom prst="rect">
            <a:avLst/>
          </a:prstGeom>
        </p:spPr>
      </p:pic>
    </p:spTree>
    <p:extLst>
      <p:ext uri="{BB962C8B-B14F-4D97-AF65-F5344CB8AC3E}">
        <p14:creationId xmlns:p14="http://schemas.microsoft.com/office/powerpoint/2010/main" val="42892148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8.24 Using Command-Line Arguments to Initialize an Array </a:t>
            </a:r>
            <a:r>
              <a:rPr lang="en-IN" sz="2000" b="0" dirty="0" smtClean="0"/>
              <a:t>(2 </a:t>
            </a:r>
            <a:r>
              <a:rPr lang="en-IN" sz="2000" b="0" dirty="0"/>
              <a:t>of 4)</a:t>
            </a:r>
            <a:endParaRPr lang="en-US" dirty="0"/>
          </a:p>
        </p:txBody>
      </p:sp>
      <p:pic>
        <p:nvPicPr>
          <p:cNvPr id="4" name="Picture 3" descr="Program code. Line 22, indented three times: forward slash, forward slash, get initial value and increment from command-line argument. Line 23, indented three times: v a r initial value = i n t, period, parse, left parenthesis, a r g s, left bracket, 1, right bracket, right parenthesis, semicolon. Line 24, indented three times: v a r increment = i n t, period, parse, left parenthesis, a r g s, left bracket, 2, right bracket, right parenthesis, semicolon. Line 25: blank. Line 26, indented three times: forward slash, forward slash, calculate value for each array element. Line 27, indented three times: for, left parenthesis, v a r counter = 0, semicolon, counter, left angle bracket, array, period, length, semicolon, + + counter, right parenthesis. Line 28, indented three times: left brace. Line 29, indented four times: array, left bracket, counter, right bracket = initial value + increment, asterisk, counter, semicolon. Line 30, indented three times: right brace. Line 31: blank. Line 32, indented three times: console, period, write line, left parenthesis, dollar sign, open quotes, left brace, open quotes, index, close quotes, right brace, left brace, open quotes, value, close quotes, comma, 8, right brace, close quotes, right parenthesis, semicolon. Line 33: blank. Line 34, indented three times: forward slash, forward slash, display array index and value. Line 35, indented three times: for, left parenthesis, i n t counter = 0, semicolon, counter, left angle bracket, array, period, length, semicolon, + + counter, right parenthesis. Line 36, indented three times: left brace. Line 37, indented four times: console, period, write line, left parenthesis, dollar sign, open quotes, left brace, counter, comma, 5, right brace, left brace, array, left bracket, counter, right bracket, comma, 8, right brace, close quotes, right parenthesis, semicolon. Line 38, indented three times: right brace. Line 39, indented twice: right brace. Line 40, indented once: right brace. Line 4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1" y="1659276"/>
            <a:ext cx="7956378" cy="4407809"/>
          </a:xfrm>
          <a:prstGeom prst="rect">
            <a:avLst/>
          </a:prstGeom>
        </p:spPr>
      </p:pic>
    </p:spTree>
    <p:extLst>
      <p:ext uri="{BB962C8B-B14F-4D97-AF65-F5344CB8AC3E}">
        <p14:creationId xmlns:p14="http://schemas.microsoft.com/office/powerpoint/2010/main" val="94048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8.3 Declaring and Creating Arrays </a:t>
            </a:r>
            <a:r>
              <a:rPr lang="en-US" sz="2000" b="0" dirty="0" smtClean="0"/>
              <a:t>(2 </a:t>
            </a:r>
            <a:r>
              <a:rPr lang="en-US" sz="2000" b="0" dirty="0"/>
              <a:t>of 4)</a:t>
            </a:r>
            <a:endParaRPr lang="en-US" dirty="0"/>
          </a:p>
        </p:txBody>
      </p:sp>
      <p:sp>
        <p:nvSpPr>
          <p:cNvPr id="3" name="Text Placeholder 2"/>
          <p:cNvSpPr>
            <a:spLocks noGrp="1"/>
          </p:cNvSpPr>
          <p:nvPr>
            <p:ph type="body" idx="1"/>
          </p:nvPr>
        </p:nvSpPr>
        <p:spPr>
          <a:xfrm>
            <a:off x="457200" y="1600201"/>
            <a:ext cx="8229600" cy="596348"/>
          </a:xfrm>
        </p:spPr>
        <p:txBody>
          <a:bodyPr/>
          <a:lstStyle/>
          <a:p>
            <a:pPr marL="255600" indent="-255600">
              <a:tabLst>
                <a:tab pos="225425" algn="l"/>
              </a:tabLst>
            </a:pPr>
            <a:r>
              <a:rPr lang="en-US" altLang="en-US" sz="2400" dirty="0" smtClean="0">
                <a:latin typeface="+mn-lt"/>
                <a:ea typeface="Times New Roman" panose="02020603050405020304" pitchFamily="18" charset="0"/>
                <a:cs typeface="Calibri" panose="020F0502020204030204" pitchFamily="34" charset="0"/>
              </a:rPr>
              <a:t>Creating </a:t>
            </a:r>
            <a:r>
              <a:rPr lang="en-US" altLang="en-US" sz="2400" dirty="0">
                <a:latin typeface="+mn-lt"/>
                <a:ea typeface="Times New Roman" panose="02020603050405020304" pitchFamily="18" charset="0"/>
                <a:cs typeface="Calibri" panose="020F0502020204030204" pitchFamily="34" charset="0"/>
              </a:rPr>
              <a:t>the array also can be performed as follows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b="1" dirty="0">
              <a:solidFill>
                <a:srgbClr val="0000FF"/>
              </a:solidFill>
              <a:latin typeface="+mn-lt"/>
              <a:ea typeface="Times New Roman" panose="02020603050405020304" pitchFamily="18" charset="0"/>
              <a:cs typeface="Lucida Console" panose="020B0609040504020204" pitchFamily="49" charset="0"/>
            </a:endParaRPr>
          </a:p>
        </p:txBody>
      </p:sp>
      <p:pic>
        <p:nvPicPr>
          <p:cNvPr id="9" name="Picture 8" descr="I n t left bracket right bracket c semicolon forward slash forward slash declare the array visible. C = new I n t left bracket 12 right bracket semicolon forward slash forward slash create the array semicolon assign to array variable."/>
          <p:cNvPicPr>
            <a:picLocks noChangeAspect="1"/>
          </p:cNvPicPr>
          <p:nvPr/>
        </p:nvPicPr>
        <p:blipFill>
          <a:blip r:embed="rId2"/>
          <a:stretch>
            <a:fillRect/>
          </a:stretch>
        </p:blipFill>
        <p:spPr>
          <a:xfrm>
            <a:off x="827731" y="2316875"/>
            <a:ext cx="7430625" cy="1019726"/>
          </a:xfrm>
          <a:prstGeom prst="rect">
            <a:avLst/>
          </a:prstGeom>
        </p:spPr>
      </p:pic>
      <p:sp>
        <p:nvSpPr>
          <p:cNvPr id="10" name="Text Placeholder 9"/>
          <p:cNvSpPr>
            <a:spLocks noGrp="1"/>
          </p:cNvSpPr>
          <p:nvPr>
            <p:ph type="body" idx="2"/>
          </p:nvPr>
        </p:nvSpPr>
        <p:spPr>
          <a:xfrm>
            <a:off x="457200" y="3469397"/>
            <a:ext cx="8229600" cy="1822520"/>
          </a:xfrm>
        </p:spPr>
        <p:txBody>
          <a:bodyPr/>
          <a:lstStyle/>
          <a:p>
            <a:pPr>
              <a:tabLst>
                <a:tab pos="225425" algn="l"/>
              </a:tabLst>
            </a:pPr>
            <a:r>
              <a:rPr lang="en-US" altLang="en-US" sz="2400" dirty="0">
                <a:latin typeface="+mn-lt"/>
                <a:ea typeface="Times New Roman" panose="02020603050405020304" pitchFamily="18" charset="0"/>
                <a:cs typeface="Calibri" panose="020F0502020204030204" pitchFamily="34" charset="0"/>
              </a:rPr>
              <a:t>The square brackets following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int</a:t>
            </a:r>
            <a:r>
              <a:rPr lang="en-US" altLang="en-US" sz="2400" dirty="0">
                <a:latin typeface="+mn-lt"/>
                <a:ea typeface="Times New Roman" panose="02020603050405020304" pitchFamily="18" charset="0"/>
                <a:cs typeface="Calibri" panose="020F0502020204030204" pitchFamily="34" charset="0"/>
              </a:rPr>
              <a:t> indicate that </a:t>
            </a:r>
            <a:r>
              <a:rPr lang="en-US" altLang="en-US" sz="2400" dirty="0">
                <a:latin typeface="+mn-lt"/>
                <a:ea typeface="Times New Roman" panose="02020603050405020304" pitchFamily="18" charset="0"/>
                <a:cs typeface="Lucida Console" panose="020B0609040504020204" pitchFamily="49" charset="0"/>
              </a:rPr>
              <a:t>c</a:t>
            </a:r>
            <a:r>
              <a:rPr lang="en-US" altLang="en-US" sz="2400" dirty="0">
                <a:latin typeface="+mn-lt"/>
                <a:ea typeface="Times New Roman" panose="02020603050405020304" pitchFamily="18" charset="0"/>
                <a:cs typeface="Calibri" panose="020F0502020204030204" pitchFamily="34" charset="0"/>
              </a:rPr>
              <a:t> will refer to an array of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int</a:t>
            </a:r>
            <a:r>
              <a:rPr lang="en-US" altLang="en-US" sz="2400" dirty="0">
                <a:latin typeface="Consolas" panose="020B0609020204030204" pitchFamily="49" charset="0"/>
                <a:ea typeface="Times New Roman" panose="02020603050405020304" pitchFamily="18" charset="0"/>
                <a:cs typeface="Calibri" panose="020F0502020204030204" pitchFamily="34" charset="0"/>
              </a:rPr>
              <a:t>s</a:t>
            </a:r>
            <a:r>
              <a:rPr lang="en-US" altLang="en-US" sz="2400" dirty="0">
                <a:latin typeface="+mn-lt"/>
                <a:ea typeface="Times New Roman" panose="02020603050405020304" pitchFamily="18" charset="0"/>
                <a:cs typeface="Calibri" panose="020F0502020204030204" pitchFamily="34" charset="0"/>
              </a:rPr>
              <a:t>.</a:t>
            </a:r>
          </a:p>
          <a:p>
            <a:pPr>
              <a:tabLst>
                <a:tab pos="225425" algn="l"/>
              </a:tabLst>
            </a:pPr>
            <a:r>
              <a:rPr lang="en-US" altLang="en-US" sz="2400" dirty="0">
                <a:latin typeface="+mn-lt"/>
                <a:ea typeface="Times New Roman" panose="02020603050405020304" pitchFamily="18" charset="0"/>
                <a:cs typeface="Calibri" panose="020F0502020204030204" pitchFamily="34" charset="0"/>
              </a:rPr>
              <a:t>The array variable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a:t>
            </a:r>
            <a:r>
              <a:rPr lang="en-US" altLang="en-US" sz="2400" dirty="0">
                <a:latin typeface="+mn-lt"/>
                <a:ea typeface="Times New Roman" panose="02020603050405020304" pitchFamily="18" charset="0"/>
                <a:cs typeface="Calibri" panose="020F0502020204030204" pitchFamily="34" charset="0"/>
              </a:rPr>
              <a:t> receives the reference to a new array object of 12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int</a:t>
            </a:r>
            <a:r>
              <a:rPr lang="en-US" altLang="en-US" sz="2400" dirty="0">
                <a:latin typeface="+mn-lt"/>
                <a:ea typeface="Times New Roman" panose="02020603050405020304" pitchFamily="18" charset="0"/>
                <a:cs typeface="Calibri" panose="020F0502020204030204" pitchFamily="34" charset="0"/>
              </a:rPr>
              <a:t> elements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0967565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8.24 Using Command-Line Arguments to Initialize an Array </a:t>
            </a:r>
            <a:r>
              <a:rPr lang="en-IN" sz="2000" b="0" dirty="0" smtClean="0"/>
              <a:t>(3 </a:t>
            </a:r>
            <a:r>
              <a:rPr lang="en-IN" sz="2000" b="0" dirty="0"/>
              <a:t>of 4)</a:t>
            </a:r>
            <a:endParaRPr lang="en-US" dirty="0"/>
          </a:p>
        </p:txBody>
      </p:sp>
      <p:pic>
        <p:nvPicPr>
          <p:cNvPr id="4" name="Picture 3" descr="An output shows the index and value of an array using command line arguments. Line 1: c, colon, back slash, users, back slash, Paul deitel, back slash, documents, back slash, examples, back slash, c h 0 8, back slash, f i g 0 8, underscore, 24, right angle bracket, I n I t array, period, exe. Line 2: error, colon, please re-enter the entire command, comma, including. Line 3: an array size, comma, initial value and increment. Line 1: c, colon, back slash, users, back slash, Paul deitel, back slash, documents, back slash, examples, back slash, c h 0 8, back slash, f i g 0 8, underscore, 24, right angle bracket, I n I t array, period, e x e 5 0 4. A table with 5 rows and 2 columns is displayed. The columns have the following headings from left to right: index, value. The row entries are as follows. Row 1. Index, 0. Value, 0. Row 2. Index, 1. Value, 4. Row 3. Index, 2. Value, 8. Row 4. Index, 3. Value, 12. Row 5. Index, 4. Valu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4" y="1613833"/>
            <a:ext cx="8058482" cy="3200852"/>
          </a:xfrm>
          <a:prstGeom prst="rect">
            <a:avLst/>
          </a:prstGeom>
        </p:spPr>
      </p:pic>
    </p:spTree>
    <p:extLst>
      <p:ext uri="{BB962C8B-B14F-4D97-AF65-F5344CB8AC3E}">
        <p14:creationId xmlns:p14="http://schemas.microsoft.com/office/powerpoint/2010/main" val="14177440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8.24 Using Command-Line Arguments to Initialize an Array </a:t>
            </a:r>
            <a:r>
              <a:rPr lang="en-IN" sz="2000" b="0" dirty="0" smtClean="0"/>
              <a:t>(4 </a:t>
            </a:r>
            <a:r>
              <a:rPr lang="en-IN" sz="2000" b="0" dirty="0"/>
              <a:t>of 4)</a:t>
            </a:r>
            <a:endParaRPr lang="en-US" dirty="0"/>
          </a:p>
        </p:txBody>
      </p:sp>
      <p:pic>
        <p:nvPicPr>
          <p:cNvPr id="4" name="Picture 3" descr="An output shows the index and value of an array using command line arguments. Line 1: c, colon, back slash, users, back slash, Paul deitel, back slash, documents, back slash, examples, back slash, c h 0 8, back slash, f i g 0 8, underscore, 24, right angle bracket, I n I t array, period, e x e 10 1 2. A table with 10 rows and 2 columns is displayed. The columns have the following headings from left to right: index, value. The row entries are as follows. Row 1. Index, 0. Value, 1. Row 2. Index, 1. Value, 3. Row 3. Index, 2. Value, 5. Row 4. Index, 3. Value, 7. Row 5. Index, 4. Value, 9. Row 6. Index, 5. Value, 11. Row 7. Index, 6. Value, 13. Row 8. Index, 7. Value, 15. Row 9. Index, 8. Value, 17. Row 10. Index, 9. Valu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59" y="1571609"/>
            <a:ext cx="8058482" cy="2783840"/>
          </a:xfrm>
          <a:prstGeom prst="rect">
            <a:avLst/>
          </a:prstGeom>
        </p:spPr>
      </p:pic>
    </p:spTree>
    <p:extLst>
      <p:ext uri="{BB962C8B-B14F-4D97-AF65-F5344CB8AC3E}">
        <p14:creationId xmlns:p14="http://schemas.microsoft.com/office/powerpoint/2010/main" val="8561942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8.13 Passing Arrays by Value and by Reference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Changes to the </a:t>
            </a:r>
            <a:r>
              <a:rPr lang="en-US" altLang="en-US" sz="2400" b="1" dirty="0">
                <a:latin typeface="+mn-lt"/>
                <a:cs typeface="Times New Roman" panose="02020603050405020304" pitchFamily="18" charset="0"/>
              </a:rPr>
              <a:t>local copy</a:t>
            </a:r>
            <a:r>
              <a:rPr lang="en-US" altLang="en-US" sz="2400" i="1" dirty="0">
                <a:latin typeface="+mn-lt"/>
                <a:cs typeface="Times New Roman" panose="02020603050405020304" pitchFamily="18" charset="0"/>
              </a:rPr>
              <a:t> </a:t>
            </a:r>
            <a:r>
              <a:rPr lang="en-US" altLang="en-US" sz="2400" dirty="0">
                <a:latin typeface="+mn-lt"/>
                <a:cs typeface="Times New Roman" panose="02020603050405020304" pitchFamily="18" charset="0"/>
              </a:rPr>
              <a:t>of a value-type argument in a called method do </a:t>
            </a:r>
            <a:r>
              <a:rPr lang="en-US" altLang="en-US" sz="2400" b="1" dirty="0">
                <a:latin typeface="+mn-lt"/>
                <a:cs typeface="Times New Roman" panose="02020603050405020304" pitchFamily="18" charset="0"/>
              </a:rPr>
              <a:t>not</a:t>
            </a:r>
            <a:r>
              <a:rPr lang="en-US" altLang="en-US" sz="2400" dirty="0">
                <a:latin typeface="+mn-lt"/>
                <a:cs typeface="Times New Roman" panose="02020603050405020304" pitchFamily="18" charset="0"/>
              </a:rPr>
              <a:t> affect the original variable in the caller.</a:t>
            </a:r>
          </a:p>
          <a:p>
            <a:pPr eaLnBrk="1" hangingPunct="1"/>
            <a:r>
              <a:rPr lang="en-US" altLang="en-US" sz="2400" dirty="0">
                <a:latin typeface="+mn-lt"/>
                <a:cs typeface="Times New Roman" panose="02020603050405020304" pitchFamily="18" charset="0"/>
              </a:rPr>
              <a:t>If the argument is of a </a:t>
            </a:r>
            <a:r>
              <a:rPr lang="en-US" altLang="en-US" sz="2400" b="1" dirty="0">
                <a:latin typeface="+mn-lt"/>
                <a:cs typeface="Times New Roman" panose="02020603050405020304" pitchFamily="18" charset="0"/>
              </a:rPr>
              <a:t>reference</a:t>
            </a:r>
            <a:r>
              <a:rPr lang="en-US" altLang="en-US" sz="2400" dirty="0">
                <a:latin typeface="+mn-lt"/>
                <a:cs typeface="Times New Roman" panose="02020603050405020304" pitchFamily="18" charset="0"/>
              </a:rPr>
              <a:t> type, the method makes a </a:t>
            </a:r>
            <a:r>
              <a:rPr lang="en-US" altLang="en-US" sz="2400" b="1" dirty="0">
                <a:latin typeface="+mn-lt"/>
                <a:cs typeface="Times New Roman" panose="02020603050405020304" pitchFamily="18" charset="0"/>
              </a:rPr>
              <a:t>copy</a:t>
            </a:r>
            <a:r>
              <a:rPr lang="en-US" altLang="en-US" sz="2400" dirty="0">
                <a:latin typeface="+mn-lt"/>
                <a:cs typeface="Times New Roman" panose="02020603050405020304" pitchFamily="18" charset="0"/>
              </a:rPr>
              <a:t> of the </a:t>
            </a:r>
            <a:r>
              <a:rPr lang="en-US" altLang="en-US" sz="2400" b="1" dirty="0">
                <a:latin typeface="+mn-lt"/>
                <a:cs typeface="Times New Roman" panose="02020603050405020304" pitchFamily="18" charset="0"/>
              </a:rPr>
              <a:t>reference</a:t>
            </a:r>
            <a:r>
              <a:rPr lang="en-US" altLang="en-US" sz="2400" dirty="0">
                <a:latin typeface="+mn-lt"/>
                <a:cs typeface="Times New Roman" panose="02020603050405020304" pitchFamily="18" charset="0"/>
              </a:rPr>
              <a:t>, not a copy of the actual object that's referenced</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28473153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8.13 Passing Arrays by Value and by Reference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You can use keyword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ref</a:t>
            </a:r>
            <a:r>
              <a:rPr lang="en-US" altLang="en-US" sz="2400" dirty="0">
                <a:latin typeface="+mn-lt"/>
                <a:cs typeface="Times New Roman" panose="02020603050405020304" pitchFamily="18" charset="0"/>
              </a:rPr>
              <a:t> to pass a reference-type variable </a:t>
            </a:r>
            <a:r>
              <a:rPr lang="en-US" altLang="en-US" sz="2400" b="1" dirty="0">
                <a:latin typeface="+mn-lt"/>
                <a:cs typeface="Times New Roman" panose="02020603050405020304" pitchFamily="18" charset="0"/>
              </a:rPr>
              <a:t>by reference</a:t>
            </a:r>
            <a:r>
              <a:rPr lang="en-US" altLang="en-US" sz="2400" dirty="0">
                <a:latin typeface="+mn-lt"/>
                <a:cs typeface="Times New Roman" panose="02020603050405020304" pitchFamily="18" charset="0"/>
              </a:rPr>
              <a:t>, which allows the called method to modify the original variable in the caller and make that variable refer to a different object.</a:t>
            </a:r>
          </a:p>
          <a:p>
            <a:pPr eaLnBrk="1" hangingPunct="1"/>
            <a:r>
              <a:rPr lang="en-US" altLang="en-US" sz="2400" dirty="0">
                <a:latin typeface="+mn-lt"/>
                <a:cs typeface="Times New Roman" panose="02020603050405020304" pitchFamily="18" charset="0"/>
              </a:rPr>
              <a:t>This is a subtle capability, which, if misused, can lead to problems.</a:t>
            </a:r>
          </a:p>
          <a:p>
            <a:pPr eaLnBrk="1" hangingPunct="1"/>
            <a:r>
              <a:rPr lang="en-US" altLang="en-US" sz="2400" dirty="0">
                <a:latin typeface="+mn-lt"/>
                <a:cs typeface="Times New Roman" panose="02020603050405020304" pitchFamily="18" charset="0"/>
              </a:rPr>
              <a:t>The app in </a:t>
            </a:r>
            <a:r>
              <a:rPr lang="en-US" altLang="en-US" sz="2400" dirty="0" smtClean="0">
                <a:latin typeface="+mn-lt"/>
                <a:cs typeface="Times New Roman" panose="02020603050405020304" pitchFamily="18" charset="0"/>
              </a:rPr>
              <a:t>Figure</a:t>
            </a:r>
            <a:r>
              <a:rPr lang="en-US" altLang="en-US" sz="2400" dirty="0">
                <a:latin typeface="+mn-lt"/>
                <a:cs typeface="Times New Roman" panose="02020603050405020304" pitchFamily="18" charset="0"/>
              </a:rPr>
              <a:t> 8.25 demonstrates the subtle difference between passing a reference by value and passing a reference by reference with keyword </a:t>
            </a:r>
            <a:r>
              <a:rPr lang="en-US" altLang="en-US" sz="2400" dirty="0">
                <a:latin typeface="Consolas" panose="020B0609020204030204" pitchFamily="49" charset="0"/>
                <a:cs typeface="Times New Roman" panose="02020603050405020304" pitchFamily="18" charset="0"/>
              </a:rPr>
              <a:t>ref</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23308533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8.1</a:t>
            </a:r>
            <a:endParaRPr lang="en-US" dirty="0"/>
          </a:p>
        </p:txBody>
      </p:sp>
      <p:sp>
        <p:nvSpPr>
          <p:cNvPr id="3" name="Text Placeholder 2"/>
          <p:cNvSpPr>
            <a:spLocks noGrp="1"/>
          </p:cNvSpPr>
          <p:nvPr>
            <p:ph type="body" idx="1"/>
          </p:nvPr>
        </p:nvSpPr>
        <p:spPr/>
        <p:txBody>
          <a:bodyPr/>
          <a:lstStyle/>
          <a:p>
            <a:pPr marL="0" indent="0">
              <a:buNone/>
            </a:pPr>
            <a:r>
              <a:rPr lang="en-IN" sz="2400" dirty="0">
                <a:latin typeface="+mn-lt"/>
              </a:rPr>
              <a:t>Passing references to arrays and other objects makes sense for performance reasons. If arrays were passed by value, a copy of each element would be passed. For large, frequently passed arrays, this would waste time and consume considerable storage for the copies of the </a:t>
            </a:r>
            <a:r>
              <a:rPr lang="en-IN" sz="2400" dirty="0" smtClean="0">
                <a:latin typeface="+mn-lt"/>
              </a:rPr>
              <a:t>arrays.</a:t>
            </a:r>
            <a:endParaRPr lang="en-US" sz="2400" dirty="0">
              <a:latin typeface="+mn-lt"/>
            </a:endParaRPr>
          </a:p>
        </p:txBody>
      </p:sp>
    </p:spTree>
    <p:extLst>
      <p:ext uri="{BB962C8B-B14F-4D97-AF65-F5344CB8AC3E}">
        <p14:creationId xmlns:p14="http://schemas.microsoft.com/office/powerpoint/2010/main" val="4314696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62335" cy="1290484"/>
          </a:xfrm>
        </p:spPr>
        <p:txBody>
          <a:bodyPr anchor="b"/>
          <a:lstStyle/>
          <a:p>
            <a:r>
              <a:rPr lang="en-IN" sz="3000" dirty="0" smtClean="0"/>
              <a:t>Figure </a:t>
            </a:r>
            <a:r>
              <a:rPr lang="en-IN" sz="3000" dirty="0"/>
              <a:t>8.25 </a:t>
            </a:r>
            <a:r>
              <a:rPr lang="en-IN" sz="3000" dirty="0" smtClean="0"/>
              <a:t>Testing </a:t>
            </a:r>
            <a:r>
              <a:rPr lang="en-IN" sz="3000" dirty="0"/>
              <a:t>the Effects of Passing an Array Reference by Value and by </a:t>
            </a:r>
            <a:r>
              <a:rPr lang="en-IN" sz="3000" dirty="0" smtClean="0"/>
              <a:t>Reference </a:t>
            </a:r>
            <a:r>
              <a:rPr lang="en-IN" sz="2000" b="0" dirty="0" smtClean="0"/>
              <a:t>(1 of 9)</a:t>
            </a:r>
            <a:endParaRPr lang="en-US" sz="2000" b="0" dirty="0"/>
          </a:p>
        </p:txBody>
      </p:sp>
      <p:pic>
        <p:nvPicPr>
          <p:cNvPr id="4" name="Picture 3" descr="Program code. Line 1: forward slash, forward slash, fig. 8. 25, colon, array reference test, period, cs. Line 2: forward slash, forward slash, testing the effects of passing array references. Line 3: forward slash, forward slash, by value and by reference. Line 4: using system, semicolon. Line 5: blank. Line 6: class array reference test. Line 7: left brace. Line 8, indented once: static void main, left parenthesis, string, left bracket, right bracket, a r g s, right parenthesis. Line 9, indented once: left brace. Line 10, indented twice: forward slash, forward slash, create and initialize first array. Line 11, indented twice: i n t, left bracket, right bracket, first array = left brace, 1, comma, 2, comma, 3, right brace, semicolon. Line 12: blank. Line 13, indented twice: forward slash, forward slash, copy the reference in variable first array. Line 14, indented twice: i n t, left bracket, right bracket, first array copy = first array, semicolon. Line 15: blank. Line 16, indented twice: console, period, write line, left parenthesis, open quotes, test passing first array reference by value, close quotes, right parenthesis, semicolon. Line 17, indented twice: console, period, write, left parenthesis. Line 18, indented three times: open quotes, contents of first array before calling first double, colon, back slash, n, back slash, t, close quotes, right parenthesis, semicolon.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75" y="1797105"/>
            <a:ext cx="7888650" cy="4132150"/>
          </a:xfrm>
          <a:prstGeom prst="rect">
            <a:avLst/>
          </a:prstGeom>
        </p:spPr>
      </p:pic>
    </p:spTree>
    <p:extLst>
      <p:ext uri="{BB962C8B-B14F-4D97-AF65-F5344CB8AC3E}">
        <p14:creationId xmlns:p14="http://schemas.microsoft.com/office/powerpoint/2010/main" val="4301125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852"/>
            <a:ext cx="8391832" cy="1305232"/>
          </a:xfrm>
        </p:spPr>
        <p:txBody>
          <a:bodyPr anchor="b"/>
          <a:lstStyle/>
          <a:p>
            <a:r>
              <a:rPr lang="en-IN" sz="3000" dirty="0" smtClean="0"/>
              <a:t>Figure </a:t>
            </a:r>
            <a:r>
              <a:rPr lang="en-IN" sz="3000" dirty="0"/>
              <a:t>8.25 Testing the Effects of Passing an Array Reference by Value and by Reference </a:t>
            </a:r>
            <a:r>
              <a:rPr lang="en-IN" sz="2000" b="0" dirty="0" smtClean="0"/>
              <a:t>(2 </a:t>
            </a:r>
            <a:r>
              <a:rPr lang="en-IN" sz="2000" b="0" dirty="0"/>
              <a:t>of 9)</a:t>
            </a:r>
            <a:endParaRPr lang="en-US" sz="2000" dirty="0"/>
          </a:p>
        </p:txBody>
      </p:sp>
      <p:pic>
        <p:nvPicPr>
          <p:cNvPr id="4" name="Picture 3" descr="Program code. Line 20, indented twice: forward slash, forward slash, display contents of first array. Line 21, indented twice: for each, left parenthesis, v a r element in first array, right parenthesis. Line 22, indented twice: left brace. Line 23, indented three times: console, period, write, left parenthesis, dollar sign open quotes, left brace, element, right brace, close quotes, right parenthesis, semicolon. Line 24, indented twice: right brace. Line 25, indented twice: blank. Line 26, indented twice: forward slash, forward slash, pass variable first array by value to first double. Line 27, indented twice: first double, left parenthesis, first array, right parenthesis, semicolon. Line 28: blank. Line 29, indented twice: console, period, write, left parenthesis. Line 30, indented three times: open quotes, back slash, n contents of first array after calling first double, back slash, n, back slash, t, close quotes, right parenthesis, semicolon. Line 31: blank. Line 32, indented twice: forward slash, forward slash, display contents of first array. Line 33, indented twice: for each, left parenthesis, v a r element in first array, right parenthesis. Line 34, indented twice: left brace. Line 35, indented three times: console, period, write, left parenthesis, dollar sign open quotes, left brace, element, right brace, close quotes, right parenthesis, semicolon. Line 36, indented twice: right brace. Line 3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3" y="1782808"/>
            <a:ext cx="8001014" cy="3983768"/>
          </a:xfrm>
          <a:prstGeom prst="rect">
            <a:avLst/>
          </a:prstGeom>
        </p:spPr>
      </p:pic>
    </p:spTree>
    <p:extLst>
      <p:ext uri="{BB962C8B-B14F-4D97-AF65-F5344CB8AC3E}">
        <p14:creationId xmlns:p14="http://schemas.microsoft.com/office/powerpoint/2010/main" val="1131385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391832" cy="1260987"/>
          </a:xfrm>
        </p:spPr>
        <p:txBody>
          <a:bodyPr anchor="b"/>
          <a:lstStyle/>
          <a:p>
            <a:r>
              <a:rPr lang="en-IN" sz="3000" dirty="0" smtClean="0"/>
              <a:t>Figure </a:t>
            </a:r>
            <a:r>
              <a:rPr lang="en-IN" sz="3000" dirty="0"/>
              <a:t>8.25 Testing the Effects of Passing an Array Reference by Value and by Reference </a:t>
            </a:r>
            <a:r>
              <a:rPr lang="en-IN" sz="2000" b="0" dirty="0" smtClean="0"/>
              <a:t>(3 </a:t>
            </a:r>
            <a:r>
              <a:rPr lang="en-IN" sz="2000" b="0" dirty="0"/>
              <a:t>of 9)</a:t>
            </a:r>
            <a:endParaRPr lang="en-US" sz="2000" dirty="0"/>
          </a:p>
        </p:txBody>
      </p:sp>
      <p:pic>
        <p:nvPicPr>
          <p:cNvPr id="4" name="Picture 3" descr="Program code. Line 38, indented twice: forward slash, forward slash, test whether reference was changed by first double. Line 39, indented twice: if, left parenthesis, first array = = first array copy, right parenthesis. Line 40, indented twice: left brace. Line 41, indented three times: console, period, write line, left parenthesis, open quotes, back slash, n, back slash, n, the references refer to the same array, close quotes, right parenthesis, semicolon. Line 42, indented twice: right brace. Line 43, indented twice: else. Line 44, indented twice: left brace. Line 45, indented three times: console, period, write line, left parenthesis. Line 46, indented four times: open quotes, back slash, n, back slash, n, the references refer to different arrays, close quotes, right parenthesis, semicolon. Line 47, indented twice: right brace. Line 4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73" y="1845227"/>
            <a:ext cx="8035942" cy="2502073"/>
          </a:xfrm>
          <a:prstGeom prst="rect">
            <a:avLst/>
          </a:prstGeom>
        </p:spPr>
      </p:pic>
    </p:spTree>
    <p:extLst>
      <p:ext uri="{BB962C8B-B14F-4D97-AF65-F5344CB8AC3E}">
        <p14:creationId xmlns:p14="http://schemas.microsoft.com/office/powerpoint/2010/main" val="37895902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3852"/>
            <a:ext cx="8362335" cy="1305232"/>
          </a:xfrm>
        </p:spPr>
        <p:txBody>
          <a:bodyPr anchor="b"/>
          <a:lstStyle/>
          <a:p>
            <a:r>
              <a:rPr lang="en-IN" sz="3000" dirty="0" smtClean="0"/>
              <a:t>Figure </a:t>
            </a:r>
            <a:r>
              <a:rPr lang="en-IN" sz="3000" dirty="0"/>
              <a:t>8.25 Testing the Effects of Passing an Array Reference by Value and by Reference </a:t>
            </a:r>
            <a:r>
              <a:rPr lang="en-IN" sz="2000" b="0" dirty="0" smtClean="0"/>
              <a:t>(4 </a:t>
            </a:r>
            <a:r>
              <a:rPr lang="en-IN" sz="2000" b="0" dirty="0"/>
              <a:t>of 9)</a:t>
            </a:r>
            <a:endParaRPr lang="en-US" sz="2000" dirty="0"/>
          </a:p>
        </p:txBody>
      </p:sp>
      <p:pic>
        <p:nvPicPr>
          <p:cNvPr id="4" name="Picture 3" descr="Program code. Line 49, indented twice: forward slash, forward slash, create and initialize second array. Line 50, indented twice: i n t, left bracket, right bracket, second array = left brace, 1, comma 2, comma, 3, right brace, semicolon. Line 51: blank. Line 52, indented twice: forward slash, forward slash, copy the reference in variable second array. Line 53, indented twice: i n t, left bracket, right bracket, second array copy = second array, semicolon. Line 54: blank. Line 55, indented twice: console, period, write line, left parenthesis. Line 56, indented three times: open quotes, back slash, n, test passing second array reference by reference, close quotes, right parenthesis, semicolon. Line 57, indented twice: console, period, write, left parenthesis. Line 58, indented three times: open quotes, contents of second array before calling second double, colon, back slash, n, back slash, t, close quotes, right parenthesis, semicolon. Line 59: blank. Line 60, indented twice: forward slash, forward slash, display contents of second array before method call. Line 61, indented twice: for each, left parenthesis, v a r element in second array, right parenthesis. Line 62, indented twice: left brace. Line 63, indented three times: console, period, write, left parenthesis, dollar sign, open quotes, left brace, element, right brace, close quotes, right parenthesis, semicolon. Line 64,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24" y="1816954"/>
            <a:ext cx="8069752" cy="3561512"/>
          </a:xfrm>
          <a:prstGeom prst="rect">
            <a:avLst/>
          </a:prstGeom>
        </p:spPr>
      </p:pic>
    </p:spTree>
    <p:extLst>
      <p:ext uri="{BB962C8B-B14F-4D97-AF65-F5344CB8AC3E}">
        <p14:creationId xmlns:p14="http://schemas.microsoft.com/office/powerpoint/2010/main" val="2543250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47587" cy="1290484"/>
          </a:xfrm>
        </p:spPr>
        <p:txBody>
          <a:bodyPr anchor="b"/>
          <a:lstStyle/>
          <a:p>
            <a:r>
              <a:rPr lang="en-IN" sz="3000" dirty="0" smtClean="0"/>
              <a:t>Figure </a:t>
            </a:r>
            <a:r>
              <a:rPr lang="en-IN" sz="3000" dirty="0"/>
              <a:t>8.25 Testing the Effects of Passing an Array Reference by Value and by Reference </a:t>
            </a:r>
            <a:r>
              <a:rPr lang="en-IN" sz="2000" b="0" dirty="0" smtClean="0"/>
              <a:t>(5 </a:t>
            </a:r>
            <a:r>
              <a:rPr lang="en-IN" sz="2000" b="0" dirty="0"/>
              <a:t>of 9)</a:t>
            </a:r>
            <a:endParaRPr lang="en-US" sz="2000" dirty="0"/>
          </a:p>
        </p:txBody>
      </p:sp>
      <p:pic>
        <p:nvPicPr>
          <p:cNvPr id="4" name="Picture 3" descr="Program code. Line 65: blank. Line 66, indented twice: forward slash, forward slash, pass variable second array by reference to second double. Line 67, indented twice: second double, left parenthesis, ref second array, right parenthesis, semicolon. Line 68: blank. Line 69, indented twice: console, period, write, left parenthesis. Line 70, indented three times: open quotes, back slash, n, contents of second array after calling second double, colon, back slash, n, back slash, t, close quotes, right parenthesis, semicolon. Line 71: blank. Line 72, indented twice: forward slash, forward slash, display contents of second array after method call. Line 73, indented twice: for each, left parenthesis, v a r element in second array, right parenthesis. Line 74, indented twice: left brace. Line 75, indented three times: console, period, write, left parenthesis, dollar sign, open quotes, left brace, element, right brace, close quotes, right parenthesis, semicolon. Line 76: right brace. Line 7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50" y="1819547"/>
            <a:ext cx="8116301" cy="2936895"/>
          </a:xfrm>
          <a:prstGeom prst="rect">
            <a:avLst/>
          </a:prstGeom>
        </p:spPr>
      </p:pic>
    </p:spTree>
    <p:extLst>
      <p:ext uri="{BB962C8B-B14F-4D97-AF65-F5344CB8AC3E}">
        <p14:creationId xmlns:p14="http://schemas.microsoft.com/office/powerpoint/2010/main" val="964687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8.3 Declaring and Creating Arrays </a:t>
            </a:r>
            <a:r>
              <a:rPr lang="en-US" sz="2000" b="0" dirty="0" smtClean="0"/>
              <a:t>(3 </a:t>
            </a:r>
            <a:r>
              <a:rPr lang="en-US" sz="2000" b="0" dirty="0"/>
              <a:t>of 4)</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Lucida Console" panose="020B0609040504020204" pitchFamily="49" charset="0"/>
              </a:rPr>
              <a:t>The number of elements can also be specified as an expression that's calculated at execution time.</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ea typeface="Times New Roman" panose="02020603050405020304" pitchFamily="18" charset="0"/>
                <a:cs typeface="Lucida Console" panose="020B0609040504020204" pitchFamily="49" charset="0"/>
              </a:rPr>
              <a:t>When an array is created, each element of the array receives a default value:</a:t>
            </a:r>
          </a:p>
          <a:p>
            <a:pPr lvl="1" eaLnBrk="1" hangingPunct="1"/>
            <a:r>
              <a:rPr lang="el-GR" altLang="en-US" sz="2400" dirty="0" smtClean="0">
                <a:latin typeface="Consolas" panose="020B0609020204030204" pitchFamily="49" charset="0"/>
                <a:ea typeface="Times New Roman" panose="02020603050405020304" pitchFamily="18" charset="0"/>
                <a:cs typeface="Lucida Console" panose="020B0609040504020204" pitchFamily="49" charset="0"/>
              </a:rPr>
              <a:t>θ</a:t>
            </a:r>
            <a:r>
              <a:rPr lang="en-US" altLang="en-US" sz="2400" dirty="0" smtClean="0">
                <a:latin typeface="+mn-lt"/>
                <a:ea typeface="Times New Roman" panose="02020603050405020304" pitchFamily="18" charset="0"/>
                <a:cs typeface="Lucida Console" panose="020B0609040504020204" pitchFamily="49" charset="0"/>
              </a:rPr>
              <a:t> </a:t>
            </a:r>
            <a:r>
              <a:rPr lang="en-US" altLang="en-US" sz="2400" dirty="0">
                <a:latin typeface="+mn-lt"/>
                <a:ea typeface="Times New Roman" panose="02020603050405020304" pitchFamily="18" charset="0"/>
                <a:cs typeface="Lucida Console" panose="020B0609040504020204" pitchFamily="49" charset="0"/>
              </a:rPr>
              <a:t>for the numeric simple-type elements.</a:t>
            </a:r>
          </a:p>
          <a:p>
            <a:pPr lvl="1" eaLnBrk="1" hangingPunct="1"/>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false</a:t>
            </a:r>
            <a:r>
              <a:rPr lang="en-US" altLang="en-US" sz="2400" dirty="0">
                <a:latin typeface="+mn-lt"/>
                <a:ea typeface="Times New Roman" panose="02020603050405020304" pitchFamily="18" charset="0"/>
                <a:cs typeface="Lucida Console" panose="020B0609040504020204" pitchFamily="49" charset="0"/>
              </a:rPr>
              <a:t> for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bool</a:t>
            </a:r>
            <a:r>
              <a:rPr lang="en-US" altLang="en-US" sz="2400" dirty="0">
                <a:latin typeface="+mn-lt"/>
                <a:ea typeface="Times New Roman" panose="02020603050405020304" pitchFamily="18" charset="0"/>
                <a:cs typeface="Lucida Console" panose="020B0609040504020204" pitchFamily="49" charset="0"/>
              </a:rPr>
              <a:t> elements.</a:t>
            </a:r>
          </a:p>
          <a:p>
            <a:pPr lvl="1" eaLnBrk="1" hangingPunct="1"/>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null</a:t>
            </a:r>
            <a:r>
              <a:rPr lang="en-US" altLang="en-US" sz="2400" dirty="0">
                <a:latin typeface="+mn-lt"/>
                <a:ea typeface="Times New Roman" panose="02020603050405020304" pitchFamily="18" charset="0"/>
                <a:cs typeface="Lucida Console" panose="020B0609040504020204" pitchFamily="49" charset="0"/>
              </a:rPr>
              <a:t> for references</a:t>
            </a:r>
            <a:r>
              <a:rPr lang="en-US" altLang="en-US" sz="2400" dirty="0" smtClean="0">
                <a:latin typeface="+mn-lt"/>
                <a:ea typeface="Times New Roman" panose="02020603050405020304" pitchFamily="18" charset="0"/>
                <a:cs typeface="Lucida Console" panose="020B0609040504020204" pitchFamily="49" charset="0"/>
              </a:rPr>
              <a:t>.</a:t>
            </a:r>
            <a:endParaRPr lang="en-US" altLang="en-US" sz="2400" dirty="0">
              <a:latin typeface="+mn-lt"/>
              <a:ea typeface="Times New Roman" panose="02020603050405020304" pitchFamily="18" charset="0"/>
              <a:cs typeface="Lucida Console" panose="020B0609040504020204" pitchFamily="49" charset="0"/>
            </a:endParaRPr>
          </a:p>
        </p:txBody>
      </p:sp>
    </p:spTree>
    <p:extLst>
      <p:ext uri="{BB962C8B-B14F-4D97-AF65-F5344CB8AC3E}">
        <p14:creationId xmlns:p14="http://schemas.microsoft.com/office/powerpoint/2010/main" val="28626223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1329" cy="1290484"/>
          </a:xfrm>
        </p:spPr>
        <p:txBody>
          <a:bodyPr anchor="b"/>
          <a:lstStyle/>
          <a:p>
            <a:r>
              <a:rPr lang="en-IN" sz="3000" dirty="0" smtClean="0"/>
              <a:t>Figure </a:t>
            </a:r>
            <a:r>
              <a:rPr lang="en-IN" sz="3000" dirty="0"/>
              <a:t>8.25 Testing the Effects of Passing an Array Reference by Value and by Reference </a:t>
            </a:r>
            <a:r>
              <a:rPr lang="en-IN" sz="2000" b="0" dirty="0" smtClean="0"/>
              <a:t>(6 </a:t>
            </a:r>
            <a:r>
              <a:rPr lang="en-IN" sz="2000" b="0" dirty="0"/>
              <a:t>of 9)</a:t>
            </a:r>
            <a:endParaRPr lang="en-US" sz="2000" dirty="0"/>
          </a:p>
        </p:txBody>
      </p:sp>
      <p:pic>
        <p:nvPicPr>
          <p:cNvPr id="4" name="Picture 3" descr="Program code. Line 78, indented twice: forward slash, forward slash, test whether reference was changed by second double. Line 79, indented twice: if, left parenthesis, second array = = second array copy, right parenthesis. Line 80, indented twice: left brace. Line 81, indented three times: console, period, write line, left parenthesis, open quotes, back slash, n, back slash, n the references refer to the same array, close quotes, right parenthesis, semicolon. Line 82, indented twice: right brace. Line 83, indented twice: else. Line 84, indented twice: left brace. Line 85, indented three times: console, period, write line, left parenthesis. Line 86, indented four times: open quotes, back slash, n, back slash, n the references refer to different arrays, close quotes, right parenthesis, semicolon. Line 87, indented three times: right brace. Line 88, indented twice: right brace. Line 8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95" y="1841400"/>
            <a:ext cx="8047211" cy="2716215"/>
          </a:xfrm>
          <a:prstGeom prst="rect">
            <a:avLst/>
          </a:prstGeom>
        </p:spPr>
      </p:pic>
    </p:spTree>
    <p:extLst>
      <p:ext uri="{BB962C8B-B14F-4D97-AF65-F5344CB8AC3E}">
        <p14:creationId xmlns:p14="http://schemas.microsoft.com/office/powerpoint/2010/main" val="870576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62335" cy="1290484"/>
          </a:xfrm>
        </p:spPr>
        <p:txBody>
          <a:bodyPr anchor="b"/>
          <a:lstStyle/>
          <a:p>
            <a:r>
              <a:rPr lang="en-IN" sz="3000" dirty="0" smtClean="0"/>
              <a:t>Figure </a:t>
            </a:r>
            <a:r>
              <a:rPr lang="en-IN" sz="3000" dirty="0"/>
              <a:t>8.25 Testing the Effects of Passing an Array Reference by Value and by Reference </a:t>
            </a:r>
            <a:r>
              <a:rPr lang="en-IN" sz="2000" b="0" dirty="0" smtClean="0"/>
              <a:t>(7 </a:t>
            </a:r>
            <a:r>
              <a:rPr lang="en-IN" sz="2000" b="0" dirty="0"/>
              <a:t>of 9)</a:t>
            </a:r>
            <a:endParaRPr lang="en-US" sz="2000" dirty="0"/>
          </a:p>
        </p:txBody>
      </p:sp>
      <p:pic>
        <p:nvPicPr>
          <p:cNvPr id="4" name="Picture 3" descr="Program code. Line 90, indented twice: forward slash, forward slash, modify elements of array and attempt to modify reference. Line 91, indented twice: static void first double, left parenthesis, I n t, left bracket, right bracket, array, right parenthesis. Line 92, indented twice: left brace. Line 93, indented three times: forward slash, forward slash, double each element's value. Line 94, indented three times: for, left parenthesis, v a r i = 0, semicolon, I, left angle bracket, array, period, length, semicolon, + + i, right parenthesis. Line 95, indented three times: left brace. Line 96, indented four times: array, left bracket, i, right bracket, asterisk = 2 semicolon. Line 97, indented three times: right brace. Line 98: blank. Line 99, indented twice: forward slash, forward slash, create new object and assign its reference to array. Line 100, indented twice: array = new i n t, left bracket, right bracket, left brace, 11, comma, 12, comma, 13, right brace, semicolon. Line 101, indented twice: right brace. Line 10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53" y="1822573"/>
            <a:ext cx="7978695" cy="2901344"/>
          </a:xfrm>
          <a:prstGeom prst="rect">
            <a:avLst/>
          </a:prstGeom>
        </p:spPr>
      </p:pic>
    </p:spTree>
    <p:extLst>
      <p:ext uri="{BB962C8B-B14F-4D97-AF65-F5344CB8AC3E}">
        <p14:creationId xmlns:p14="http://schemas.microsoft.com/office/powerpoint/2010/main" val="17483244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3852"/>
            <a:ext cx="8362335" cy="1305232"/>
          </a:xfrm>
        </p:spPr>
        <p:txBody>
          <a:bodyPr anchor="b"/>
          <a:lstStyle/>
          <a:p>
            <a:r>
              <a:rPr lang="en-IN" sz="3000" dirty="0" smtClean="0"/>
              <a:t>Figure </a:t>
            </a:r>
            <a:r>
              <a:rPr lang="en-IN" sz="3000" dirty="0"/>
              <a:t>8.25 Testing the Effects of Passing an Array Reference by Value and by Reference </a:t>
            </a:r>
            <a:r>
              <a:rPr lang="en-IN" sz="2000" b="0" dirty="0" smtClean="0"/>
              <a:t>(8 </a:t>
            </a:r>
            <a:r>
              <a:rPr lang="en-IN" sz="2000" b="0" dirty="0"/>
              <a:t>of 9)</a:t>
            </a:r>
            <a:endParaRPr lang="en-US" sz="2000" dirty="0"/>
          </a:p>
        </p:txBody>
      </p:sp>
      <p:pic>
        <p:nvPicPr>
          <p:cNvPr id="4" name="Picture 3" descr="Program code. Line 103, indented once: forward slash, forward slash, modify elements of array and change reference array. Line 104, indented once: forward slash, forward slash, to refer to a new array. Line 105, indented once: static void second double, left parenthesis, r e f I n t, left bracket, right bracket, array, right parenthesis. Line 106, indented once: left brace. Line 107, indented twice: forward slash, forward slash, double each element's value Line 108, indented twice: for, left parenthesis, v a r i = 0, semicolon, I, left angle bracket, array, period, length, semicolon, + + i, right parenthesis. Line 109, indented twice: left brace Line 110, indented three times: array, left bracket, i, right bracket, asterisk = 2, semicolon. Line 111, indented three times: right brace. Line 112: blank. Line 113, indented twice: forward slash, forward slash, create new object and assign its reference to array. Line 114, indented twice: array = new i n t, left bracket, right bracket, left brace, 11, comma, 12, comma, 13, comma, right brace, semicolon. Line 115, indented once: right brace. Line 11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29" y="1861073"/>
            <a:ext cx="8035942" cy="3178311"/>
          </a:xfrm>
          <a:prstGeom prst="rect">
            <a:avLst/>
          </a:prstGeom>
        </p:spPr>
      </p:pic>
    </p:spTree>
    <p:extLst>
      <p:ext uri="{BB962C8B-B14F-4D97-AF65-F5344CB8AC3E}">
        <p14:creationId xmlns:p14="http://schemas.microsoft.com/office/powerpoint/2010/main" val="2932608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3348"/>
            <a:ext cx="8421329" cy="1275735"/>
          </a:xfrm>
        </p:spPr>
        <p:txBody>
          <a:bodyPr anchor="b"/>
          <a:lstStyle/>
          <a:p>
            <a:r>
              <a:rPr lang="en-IN" sz="3000" dirty="0" smtClean="0"/>
              <a:t>Figure </a:t>
            </a:r>
            <a:r>
              <a:rPr lang="en-IN" sz="3000" dirty="0"/>
              <a:t>8.25 Testing the Effects of Passing an Array Reference by Value and by Reference </a:t>
            </a:r>
            <a:r>
              <a:rPr lang="en-IN" sz="2000" b="0" dirty="0" smtClean="0"/>
              <a:t>(9 </a:t>
            </a:r>
            <a:r>
              <a:rPr lang="en-IN" sz="2000" b="0" dirty="0"/>
              <a:t>of 9)</a:t>
            </a:r>
            <a:endParaRPr lang="en-US" sz="2000" dirty="0"/>
          </a:p>
        </p:txBody>
      </p:sp>
      <p:pic>
        <p:nvPicPr>
          <p:cNvPr id="4" name="Picture 3" descr="The output of program code for test passing an array reference by value and by reference. Line 1: test passing first array reference by value. Line 2: contents of first array before calling first double, colon. Line 3: 1 2 3. Line 4: contents of first array after calling first double. Line 5: 2 4 6. Line 6: the references refer to the same array. Line 7: test passing second array reference by reference. Line 8: contents of second array before calling second double, colon. Line 9: 1 2 3 Line 10: contents of second array after calling second double, colon. Line 11: 11 12 13. Line 12: the references refer to different array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51" y="1872214"/>
            <a:ext cx="7899698" cy="3303513"/>
          </a:xfrm>
          <a:prstGeom prst="rect">
            <a:avLst/>
          </a:prstGeom>
        </p:spPr>
      </p:pic>
    </p:spTree>
    <p:extLst>
      <p:ext uri="{BB962C8B-B14F-4D97-AF65-F5344CB8AC3E}">
        <p14:creationId xmlns:p14="http://schemas.microsoft.com/office/powerpoint/2010/main" val="5511135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Engineering Observation 8.3</a:t>
            </a:r>
          </a:p>
        </p:txBody>
      </p:sp>
      <p:sp>
        <p:nvSpPr>
          <p:cNvPr id="3" name="Text Placeholder 2"/>
          <p:cNvSpPr>
            <a:spLocks noGrp="1"/>
          </p:cNvSpPr>
          <p:nvPr>
            <p:ph type="body" idx="1"/>
          </p:nvPr>
        </p:nvSpPr>
        <p:spPr/>
        <p:txBody>
          <a:bodyPr/>
          <a:lstStyle/>
          <a:p>
            <a:pPr marL="0" indent="0">
              <a:buNone/>
            </a:pPr>
            <a:r>
              <a:rPr lang="en-IN" sz="2400" dirty="0">
                <a:latin typeface="+mn-lt"/>
              </a:rPr>
              <a:t>When a method receives a reference-type parameter by value, a copy of the object’s reference is passed. This prevents a method from overwriting references passed to that method. In the vast majority of cases, protecting the caller’s reference from modification is the desired behavior. If you encounter a situation where you truly want the called procedure to modify the caller’s reference, pass the reference-type parameter using keyword </a:t>
            </a:r>
            <a:r>
              <a:rPr lang="en-IN" sz="2400" b="1" dirty="0">
                <a:latin typeface="+mn-lt"/>
              </a:rPr>
              <a:t>ref</a:t>
            </a:r>
            <a:r>
              <a:rPr lang="en-IN" sz="2400" dirty="0">
                <a:latin typeface="+mn-lt"/>
              </a:rPr>
              <a:t>—but, again, </a:t>
            </a:r>
            <a:r>
              <a:rPr lang="en-IN" sz="2400" dirty="0" smtClean="0">
                <a:latin typeface="+mn-lt"/>
              </a:rPr>
              <a:t>such </a:t>
            </a:r>
            <a:r>
              <a:rPr lang="en-IN" sz="2400" dirty="0">
                <a:latin typeface="+mn-lt"/>
              </a:rPr>
              <a:t>situations are </a:t>
            </a:r>
            <a:r>
              <a:rPr lang="en-IN" sz="2400" dirty="0" smtClean="0">
                <a:latin typeface="+mn-lt"/>
              </a:rPr>
              <a:t>rare.</a:t>
            </a:r>
            <a:endParaRPr lang="en-IN" sz="2400" dirty="0">
              <a:latin typeface="+mn-lt"/>
            </a:endParaRPr>
          </a:p>
        </p:txBody>
      </p:sp>
    </p:spTree>
    <p:extLst>
      <p:ext uri="{BB962C8B-B14F-4D97-AF65-F5344CB8AC3E}">
        <p14:creationId xmlns:p14="http://schemas.microsoft.com/office/powerpoint/2010/main" val="32708431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Engineering Observation 8.4</a:t>
            </a:r>
          </a:p>
        </p:txBody>
      </p:sp>
      <p:sp>
        <p:nvSpPr>
          <p:cNvPr id="3" name="Text Placeholder 2"/>
          <p:cNvSpPr>
            <a:spLocks noGrp="1"/>
          </p:cNvSpPr>
          <p:nvPr>
            <p:ph type="body" idx="1"/>
          </p:nvPr>
        </p:nvSpPr>
        <p:spPr>
          <a:xfrm>
            <a:off x="457200" y="1600201"/>
            <a:ext cx="465746" cy="450790"/>
          </a:xfrm>
        </p:spPr>
        <p:txBody>
          <a:bodyPr/>
          <a:lstStyle/>
          <a:p>
            <a:pPr marL="0" indent="0">
              <a:buNone/>
            </a:pPr>
            <a:r>
              <a:rPr lang="en-IN" sz="2400" dirty="0" smtClean="0">
                <a:latin typeface="+mn-lt"/>
              </a:rPr>
              <a:t>In</a:t>
            </a:r>
            <a:endParaRPr lang="en-IN"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24912668"/>
              </p:ext>
            </p:extLst>
          </p:nvPr>
        </p:nvGraphicFramePr>
        <p:xfrm>
          <a:off x="828470" y="1718317"/>
          <a:ext cx="558353" cy="380685"/>
        </p:xfrm>
        <a:graphic>
          <a:graphicData uri="http://schemas.openxmlformats.org/presentationml/2006/ole">
            <mc:AlternateContent xmlns:mc="http://schemas.openxmlformats.org/markup-compatibility/2006">
              <mc:Choice xmlns:v="urn:schemas-microsoft-com:vml" Requires="v">
                <p:oleObj spid="_x0000_s5163" name="Equation" r:id="rId3" imgW="279360" imgH="190440" progId="Equation.DSMT4">
                  <p:embed/>
                </p:oleObj>
              </mc:Choice>
              <mc:Fallback>
                <p:oleObj name="Equation" r:id="rId3" imgW="279360" imgH="190440" progId="Equation.DSMT4">
                  <p:embed/>
                  <p:pic>
                    <p:nvPicPr>
                      <p:cNvPr id="0" name=""/>
                      <p:cNvPicPr/>
                      <p:nvPr/>
                    </p:nvPicPr>
                    <p:blipFill>
                      <a:blip r:embed="rId4"/>
                      <a:stretch>
                        <a:fillRect/>
                      </a:stretch>
                    </p:blipFill>
                    <p:spPr>
                      <a:xfrm>
                        <a:off x="828470" y="1718317"/>
                        <a:ext cx="558353" cy="380685"/>
                      </a:xfrm>
                      <a:prstGeom prst="rect">
                        <a:avLst/>
                      </a:prstGeom>
                    </p:spPr>
                  </p:pic>
                </p:oleObj>
              </mc:Fallback>
            </mc:AlternateContent>
          </a:graphicData>
        </a:graphic>
      </p:graphicFrame>
      <p:sp>
        <p:nvSpPr>
          <p:cNvPr id="4" name="Content Placeholder 3"/>
          <p:cNvSpPr>
            <a:spLocks noGrp="1"/>
          </p:cNvSpPr>
          <p:nvPr>
            <p:ph sz="quarter" idx="13"/>
          </p:nvPr>
        </p:nvSpPr>
        <p:spPr>
          <a:xfrm>
            <a:off x="1345962" y="1591655"/>
            <a:ext cx="7340838" cy="558800"/>
          </a:xfrm>
        </p:spPr>
        <p:txBody>
          <a:bodyPr/>
          <a:lstStyle/>
          <a:p>
            <a:pPr marL="432" indent="0">
              <a:buNone/>
            </a:pPr>
            <a:r>
              <a:rPr lang="en-IN" sz="2400" dirty="0">
                <a:latin typeface="+mn-lt"/>
              </a:rPr>
              <a:t>references to objects (including arrays) are </a:t>
            </a:r>
            <a:r>
              <a:rPr lang="en-IN" sz="2400" dirty="0" smtClean="0">
                <a:latin typeface="+mn-lt"/>
              </a:rPr>
              <a:t>passed</a:t>
            </a:r>
            <a:endParaRPr lang="en-IN" sz="2400" dirty="0">
              <a:latin typeface="+mn-lt"/>
            </a:endParaRPr>
          </a:p>
        </p:txBody>
      </p:sp>
      <p:sp>
        <p:nvSpPr>
          <p:cNvPr id="5" name="Content Placeholder 4"/>
          <p:cNvSpPr>
            <a:spLocks noGrp="1"/>
          </p:cNvSpPr>
          <p:nvPr>
            <p:ph sz="quarter" idx="14"/>
          </p:nvPr>
        </p:nvSpPr>
        <p:spPr>
          <a:xfrm>
            <a:off x="462570" y="1959936"/>
            <a:ext cx="8232775" cy="1167821"/>
          </a:xfrm>
        </p:spPr>
        <p:txBody>
          <a:bodyPr/>
          <a:lstStyle/>
          <a:p>
            <a:pPr marL="432" indent="0">
              <a:buNone/>
            </a:pPr>
            <a:r>
              <a:rPr lang="en-IN" sz="2400" dirty="0" smtClean="0">
                <a:latin typeface="+mn-lt"/>
              </a:rPr>
              <a:t>to called </a:t>
            </a:r>
            <a:r>
              <a:rPr lang="en-IN" sz="2400" dirty="0">
                <a:latin typeface="+mn-lt"/>
              </a:rPr>
              <a:t>methods. A called method—receiving a reference to an object in a caller—can interact with, and possibly change, the caller’s object</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22474570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Programming Error 8.1</a:t>
            </a:r>
            <a:endParaRPr lang="en-US" dirty="0"/>
          </a:p>
        </p:txBody>
      </p:sp>
      <p:sp>
        <p:nvSpPr>
          <p:cNvPr id="3" name="Text Placeholder 2"/>
          <p:cNvSpPr>
            <a:spLocks noGrp="1"/>
          </p:cNvSpPr>
          <p:nvPr>
            <p:ph type="body" idx="1"/>
          </p:nvPr>
        </p:nvSpPr>
        <p:spPr>
          <a:xfrm>
            <a:off x="457200" y="1600200"/>
            <a:ext cx="8229600" cy="823601"/>
          </a:xfrm>
        </p:spPr>
        <p:txBody>
          <a:bodyPr/>
          <a:lstStyle/>
          <a:p>
            <a:pPr marL="0" indent="0">
              <a:buNone/>
            </a:pPr>
            <a:r>
              <a:rPr lang="en-US" sz="2400" smtClean="0">
                <a:latin typeface="+mn-lt"/>
              </a:rPr>
              <a:t>In an array variable declaration, specifying the number of elements in the square brackets</a:t>
            </a:r>
            <a:endParaRPr lang="en-US" sz="2400" dirty="0">
              <a:latin typeface="+mn-lt"/>
            </a:endParaRPr>
          </a:p>
        </p:txBody>
      </p:sp>
      <p:pic>
        <p:nvPicPr>
          <p:cNvPr id="4" name="Picture 3" descr="Left parenthesis example I n t left bracket 12 right bracket c semicolon right parenthesis."/>
          <p:cNvPicPr>
            <a:picLocks noChangeAspect="1"/>
          </p:cNvPicPr>
          <p:nvPr/>
        </p:nvPicPr>
        <p:blipFill rotWithShape="1">
          <a:blip r:embed="rId2"/>
          <a:srcRect l="10604" t="12643" b="25205"/>
          <a:stretch/>
        </p:blipFill>
        <p:spPr>
          <a:xfrm>
            <a:off x="4948015" y="2051644"/>
            <a:ext cx="3335414" cy="401653"/>
          </a:xfrm>
          <a:prstGeom prst="rect">
            <a:avLst/>
          </a:prstGeom>
        </p:spPr>
      </p:pic>
      <p:sp>
        <p:nvSpPr>
          <p:cNvPr id="7" name="Text Placeholder 6"/>
          <p:cNvSpPr>
            <a:spLocks noGrp="1"/>
          </p:cNvSpPr>
          <p:nvPr>
            <p:ph type="body" idx="2"/>
          </p:nvPr>
        </p:nvSpPr>
        <p:spPr>
          <a:xfrm>
            <a:off x="474290" y="2326949"/>
            <a:ext cx="2568011" cy="450434"/>
          </a:xfrm>
        </p:spPr>
        <p:txBody>
          <a:bodyPr/>
          <a:lstStyle/>
          <a:p>
            <a:pPr marL="0" indent="0">
              <a:buNone/>
            </a:pPr>
            <a:r>
              <a:rPr lang="en-US" sz="2400" dirty="0">
                <a:latin typeface="+mn-lt"/>
              </a:rPr>
              <a:t>is a syntax error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3778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8.3 Declaring and Creating Arrays </a:t>
            </a:r>
            <a:r>
              <a:rPr lang="en-US" sz="2000" b="0" dirty="0" smtClean="0"/>
              <a:t>(4 </a:t>
            </a:r>
            <a:r>
              <a:rPr lang="en-US" sz="2000" b="0" dirty="0"/>
              <a:t>of 4)</a:t>
            </a:r>
            <a:endParaRPr lang="en-US" dirty="0"/>
          </a:p>
        </p:txBody>
      </p:sp>
      <p:sp>
        <p:nvSpPr>
          <p:cNvPr id="3" name="Text Placeholder 2"/>
          <p:cNvSpPr>
            <a:spLocks noGrp="1"/>
          </p:cNvSpPr>
          <p:nvPr>
            <p:ph type="body" idx="1"/>
          </p:nvPr>
        </p:nvSpPr>
        <p:spPr/>
        <p:txBody>
          <a:bodyPr/>
          <a:lstStyle/>
          <a:p>
            <a:pPr marL="111600" indent="0" eaLnBrk="1" hangingPunct="1">
              <a:buFont typeface="Times New Roman" panose="02020603050405020304" pitchFamily="18" charset="0"/>
              <a:buNone/>
            </a:pPr>
            <a:r>
              <a:rPr lang="en-US" altLang="en-US" sz="2400" b="1" dirty="0">
                <a:latin typeface="+mn-lt"/>
              </a:rPr>
              <a:t>Resizing an Array</a:t>
            </a:r>
            <a:endParaRPr lang="en-US" altLang="en-US" sz="2400" dirty="0">
              <a:latin typeface="+mn-lt"/>
            </a:endParaRPr>
          </a:p>
          <a:p>
            <a:pPr eaLnBrk="1" hangingPunct="1"/>
            <a:r>
              <a:rPr lang="en-US" altLang="en-US" sz="2400" dirty="0">
                <a:latin typeface="+mn-lt"/>
              </a:rPr>
              <a:t>Though arrays are fixed-length entities, you can use the </a:t>
            </a:r>
            <a:r>
              <a:rPr lang="en-US" altLang="en-US" sz="2400" dirty="0">
                <a:latin typeface="Consolas" panose="020B0609020204030204" pitchFamily="49" charset="0"/>
              </a:rPr>
              <a:t>static Array</a:t>
            </a:r>
            <a:r>
              <a:rPr lang="en-US" altLang="en-US" sz="2400" dirty="0">
                <a:latin typeface="+mn-lt"/>
              </a:rPr>
              <a:t> method </a:t>
            </a:r>
            <a:r>
              <a:rPr lang="en-US" altLang="en-US" sz="2400" dirty="0">
                <a:latin typeface="Consolas" panose="020B0609020204030204" pitchFamily="49" charset="0"/>
              </a:rPr>
              <a:t>Resize</a:t>
            </a:r>
            <a:r>
              <a:rPr lang="en-US" altLang="en-US" sz="2400" dirty="0">
                <a:latin typeface="+mn-lt"/>
              </a:rPr>
              <a:t> which takes two arguments—the array to be resized and the new length—to create a new array with the specified length.</a:t>
            </a:r>
          </a:p>
          <a:p>
            <a:pPr lvl="1" eaLnBrk="1" hangingPunct="1"/>
            <a:r>
              <a:rPr lang="en-US" altLang="en-US" sz="2400" dirty="0">
                <a:latin typeface="+mn-lt"/>
              </a:rPr>
              <a:t>Copies the contents of the old array into the new array</a:t>
            </a:r>
          </a:p>
          <a:p>
            <a:pPr lvl="1" eaLnBrk="1" hangingPunct="1"/>
            <a:r>
              <a:rPr lang="en-US" altLang="en-US" sz="2400" dirty="0">
                <a:latin typeface="+mn-lt"/>
              </a:rPr>
              <a:t>Sets the array variable to reference the new array.</a:t>
            </a:r>
          </a:p>
          <a:p>
            <a:pPr eaLnBrk="1" hangingPunct="1"/>
            <a:r>
              <a:rPr lang="en-US" altLang="en-US" sz="2400" dirty="0">
                <a:latin typeface="+mn-lt"/>
              </a:rPr>
              <a:t>Any content that cannot fit into the new array is truncated without warning</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66320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8.4 Examples </a:t>
            </a:r>
            <a:r>
              <a:rPr lang="en-US" dirty="0"/>
              <a:t>Using </a:t>
            </a:r>
            <a:r>
              <a:rPr lang="en-US" dirty="0" smtClean="0"/>
              <a:t>Arrays </a:t>
            </a:r>
            <a:r>
              <a:rPr lang="en-US" sz="2000" b="0" dirty="0" smtClean="0"/>
              <a:t>(1 of 9)</a:t>
            </a:r>
            <a:endParaRPr lang="en-US" sz="2000" b="0" dirty="0"/>
          </a:p>
        </p:txBody>
      </p:sp>
      <p:sp>
        <p:nvSpPr>
          <p:cNvPr id="3" name="Text Placeholder 2"/>
          <p:cNvSpPr>
            <a:spLocks noGrp="1"/>
          </p:cNvSpPr>
          <p:nvPr>
            <p:ph type="body" idx="1"/>
          </p:nvPr>
        </p:nvSpPr>
        <p:spPr/>
        <p:txBody>
          <a:bodyPr/>
          <a:lstStyle/>
          <a:p>
            <a:pPr marL="111600" indent="0">
              <a:buNone/>
              <a:defRPr/>
            </a:pPr>
            <a:r>
              <a:rPr lang="en-US" sz="2400" b="1" dirty="0">
                <a:latin typeface="+mn-lt"/>
              </a:rPr>
              <a:t>8.4.1 Creating and Initializing an Array</a:t>
            </a:r>
          </a:p>
          <a:p>
            <a:pPr>
              <a:defRPr/>
            </a:pPr>
            <a:r>
              <a:rPr lang="en-US" sz="2400" dirty="0">
                <a:latin typeface="+mn-lt"/>
              </a:rPr>
              <a:t>The app in </a:t>
            </a:r>
            <a:r>
              <a:rPr lang="en-US" sz="2400" dirty="0" smtClean="0">
                <a:latin typeface="+mn-lt"/>
              </a:rPr>
              <a:t>Figure</a:t>
            </a:r>
            <a:r>
              <a:rPr lang="en-US" sz="2400" dirty="0">
                <a:latin typeface="+mn-lt"/>
              </a:rPr>
              <a:t> 8.2 uses keyword </a:t>
            </a:r>
            <a:r>
              <a:rPr lang="en-US" sz="2400" dirty="0">
                <a:latin typeface="Consolas" panose="020B0609020204030204" pitchFamily="49" charset="0"/>
              </a:rPr>
              <a:t>new</a:t>
            </a:r>
            <a:r>
              <a:rPr lang="en-US" sz="2400" dirty="0">
                <a:latin typeface="+mn-lt"/>
              </a:rPr>
              <a:t> to create an array of five </a:t>
            </a:r>
            <a:r>
              <a:rPr lang="en-US" sz="2400" dirty="0">
                <a:latin typeface="Consolas" panose="020B0609020204030204" pitchFamily="49" charset="0"/>
              </a:rPr>
              <a:t>int</a:t>
            </a:r>
            <a:r>
              <a:rPr lang="en-US" sz="2400" dirty="0">
                <a:latin typeface="+mn-lt"/>
              </a:rPr>
              <a:t> elements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45087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 </a:t>
            </a:r>
            <a:r>
              <a:rPr lang="en-US" dirty="0" smtClean="0"/>
              <a:t>Creating </a:t>
            </a:r>
            <a:r>
              <a:rPr lang="en-US" dirty="0"/>
              <a:t>an </a:t>
            </a:r>
            <a:r>
              <a:rPr lang="en-US" dirty="0" smtClean="0"/>
              <a:t>Array </a:t>
            </a:r>
            <a:r>
              <a:rPr lang="en-US" sz="2000" b="0" dirty="0" smtClean="0"/>
              <a:t>(1 of 2)</a:t>
            </a:r>
            <a:endParaRPr lang="en-US" sz="2000" b="0" dirty="0"/>
          </a:p>
        </p:txBody>
      </p:sp>
      <p:pic>
        <p:nvPicPr>
          <p:cNvPr id="5" name="Picture 4" descr="Program code for creating an array. Line 1: forward slash, forward slash, fig. 8.2, colon, I n I t, array, period, c s. Line 2: forward slash, forward slash, creating an array. Line 3: using system, semi colon. Line 4: blank. Line 5: class I n I t, array. Line 6: left brace. Line 7, indented once: static void main, left parenthesis, right parenthesis. Line 8, indented once: left brace. Line 9, indented twice: forward slash, forward slash, create the space for array and initialize to default zeros. Line 10, indented twice: i n t, left bracket, right bracket, array = new i n t, left bracket, 5, right bracket, semi colon, forward slash, forward slash, array contains 5 i n t, elements. Line 11: blank. Line 12, indented twice: console, period, write line, left parenthesis, dollar sign, open quotes, left brace, open quotes, index, close quotes, right brace, left brace, open quotes, value, close quotes, comma, 8, right brace, close quotes, right parenthesis, semi colon, forward slash, forward slash, headings. Line 13: blank. Line 14, indented twice: forward slash, forward slash, output each array element’s value. Line 15, indented twice: for, left parenthesis, i n t, counter = 0, semi colon, counter left angle bracket, array, period, length, semi colon, + + counter, right parenthesis. Line 16, indented twice: left brace. Line 17, indented three times: console, period, write line, left parenthesis, dollar sign, open quotes, left brace, counter, comma, 5, right brace, left brace, array, left bracket, counter, right bracket, comma, 8, right brace, close quotes, right parenthesis, semi colon. Line 18, indented twice: right brace. Line 19, indented once: right brace. Line 2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601445"/>
            <a:ext cx="7954942" cy="4332906"/>
          </a:xfrm>
          <a:prstGeom prst="rect">
            <a:avLst/>
          </a:prstGeom>
        </p:spPr>
      </p:pic>
    </p:spTree>
    <p:extLst>
      <p:ext uri="{BB962C8B-B14F-4D97-AF65-F5344CB8AC3E}">
        <p14:creationId xmlns:p14="http://schemas.microsoft.com/office/powerpoint/2010/main" val="379696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8.2 Creating an Array </a:t>
            </a:r>
            <a:r>
              <a:rPr lang="en-US" sz="2000" b="0" dirty="0" smtClean="0"/>
              <a:t>(2 </a:t>
            </a:r>
            <a:r>
              <a:rPr lang="en-US" sz="2000" b="0" dirty="0"/>
              <a:t>of 2)</a:t>
            </a:r>
            <a:endParaRPr lang="en-US" dirty="0"/>
          </a:p>
        </p:txBody>
      </p:sp>
      <p:pic>
        <p:nvPicPr>
          <p:cNvPr id="4" name="Picture 3" descr="An output shows the index and value of an array. The output is a table with two columns: index, and value. The entries are as follows. Index, 0 and value, 0. Index, 1 and value, 0. Index, 2 and value, 0. Index, 3 and value, 0. Index, 4 and valu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871125"/>
            <a:ext cx="8034491" cy="1578203"/>
          </a:xfrm>
          <a:prstGeom prst="rect">
            <a:avLst/>
          </a:prstGeom>
        </p:spPr>
      </p:pic>
    </p:spTree>
    <p:extLst>
      <p:ext uri="{BB962C8B-B14F-4D97-AF65-F5344CB8AC3E}">
        <p14:creationId xmlns:p14="http://schemas.microsoft.com/office/powerpoint/2010/main" val="1905880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 </a:t>
            </a:r>
            <a:r>
              <a:rPr lang="en-US" sz="2000" b="0" dirty="0" smtClean="0"/>
              <a:t>(1 of 2)</a:t>
            </a:r>
            <a:endParaRPr lang="en-US" sz="2000" b="0" dirty="0"/>
          </a:p>
        </p:txBody>
      </p:sp>
      <p:sp>
        <p:nvSpPr>
          <p:cNvPr id="8" name="Text Placeholder 7"/>
          <p:cNvSpPr>
            <a:spLocks noGrp="1"/>
          </p:cNvSpPr>
          <p:nvPr>
            <p:ph type="body" idx="1"/>
          </p:nvPr>
        </p:nvSpPr>
        <p:spPr>
          <a:xfrm>
            <a:off x="457200" y="1600200"/>
            <a:ext cx="8229600" cy="4358319"/>
          </a:xfrm>
        </p:spPr>
        <p:txBody>
          <a:bodyPr/>
          <a:lstStyle/>
          <a:p>
            <a:r>
              <a:rPr lang="en-US" sz="2400" dirty="0" smtClean="0">
                <a:latin typeface="+mn-lt"/>
              </a:rPr>
              <a:t>Use </a:t>
            </a:r>
            <a:r>
              <a:rPr lang="en-US" sz="2400" dirty="0">
                <a:latin typeface="+mn-lt"/>
              </a:rPr>
              <a:t>arrays to store data </a:t>
            </a:r>
            <a:r>
              <a:rPr lang="en-US" sz="2400" dirty="0" smtClean="0">
                <a:latin typeface="+mn-lt"/>
              </a:rPr>
              <a:t>in and </a:t>
            </a:r>
            <a:r>
              <a:rPr lang="en-US" sz="2400" dirty="0">
                <a:latin typeface="+mn-lt"/>
              </a:rPr>
              <a:t>retrieve data from </a:t>
            </a:r>
            <a:r>
              <a:rPr lang="en-US" sz="2400" dirty="0" smtClean="0">
                <a:latin typeface="+mn-lt"/>
              </a:rPr>
              <a:t>lists and </a:t>
            </a:r>
            <a:r>
              <a:rPr lang="en-US" sz="2400" dirty="0">
                <a:latin typeface="+mn-lt"/>
              </a:rPr>
              <a:t>tables of values.</a:t>
            </a:r>
          </a:p>
          <a:p>
            <a:r>
              <a:rPr lang="en-US" sz="2400" dirty="0" smtClean="0">
                <a:latin typeface="+mn-lt"/>
              </a:rPr>
              <a:t>Declare </a:t>
            </a:r>
            <a:r>
              <a:rPr lang="en-US" sz="2400" dirty="0">
                <a:latin typeface="+mn-lt"/>
              </a:rPr>
              <a:t>arrays, </a:t>
            </a:r>
            <a:r>
              <a:rPr lang="en-US" sz="2400" dirty="0" smtClean="0">
                <a:latin typeface="+mn-lt"/>
              </a:rPr>
              <a:t>initialize arrays </a:t>
            </a:r>
            <a:r>
              <a:rPr lang="en-US" sz="2400" dirty="0">
                <a:latin typeface="+mn-lt"/>
              </a:rPr>
              <a:t>and refer to </a:t>
            </a:r>
            <a:r>
              <a:rPr lang="en-US" sz="2400" dirty="0" smtClean="0">
                <a:latin typeface="+mn-lt"/>
              </a:rPr>
              <a:t>individual elements </a:t>
            </a:r>
            <a:r>
              <a:rPr lang="en-US" sz="2400" dirty="0">
                <a:latin typeface="+mn-lt"/>
              </a:rPr>
              <a:t>of arrays.</a:t>
            </a:r>
          </a:p>
          <a:p>
            <a:r>
              <a:rPr lang="en-US" sz="2400" dirty="0" smtClean="0">
                <a:latin typeface="+mn-lt"/>
              </a:rPr>
              <a:t>Iterate </a:t>
            </a:r>
            <a:r>
              <a:rPr lang="en-US" sz="2400" dirty="0">
                <a:latin typeface="+mn-lt"/>
              </a:rPr>
              <a:t>through arrays </a:t>
            </a:r>
            <a:r>
              <a:rPr lang="en-US" sz="2400" dirty="0" smtClean="0">
                <a:latin typeface="+mn-lt"/>
              </a:rPr>
              <a:t>with the </a:t>
            </a:r>
            <a:r>
              <a:rPr lang="en-US" sz="2400" dirty="0">
                <a:latin typeface="Consolas" panose="020B0609020204030204" pitchFamily="49" charset="0"/>
              </a:rPr>
              <a:t>foreach</a:t>
            </a:r>
            <a:r>
              <a:rPr lang="en-US" sz="2400" dirty="0">
                <a:latin typeface="+mn-lt"/>
              </a:rPr>
              <a:t> </a:t>
            </a:r>
            <a:r>
              <a:rPr lang="en-US" sz="2400" dirty="0" smtClean="0">
                <a:latin typeface="+mn-lt"/>
              </a:rPr>
              <a:t>statement</a:t>
            </a:r>
            <a:r>
              <a:rPr lang="en-US" sz="2400" dirty="0">
                <a:latin typeface="+mn-lt"/>
              </a:rPr>
              <a:t>.</a:t>
            </a:r>
          </a:p>
          <a:p>
            <a:r>
              <a:rPr lang="en-US" sz="2400" dirty="0" smtClean="0">
                <a:latin typeface="+mn-lt"/>
              </a:rPr>
              <a:t>Use </a:t>
            </a:r>
            <a:r>
              <a:rPr lang="en-US" sz="2400" dirty="0">
                <a:latin typeface="Consolas" panose="020B0609020204030204" pitchFamily="49" charset="0"/>
              </a:rPr>
              <a:t>var</a:t>
            </a:r>
            <a:r>
              <a:rPr lang="en-US" sz="2400" dirty="0">
                <a:latin typeface="+mn-lt"/>
              </a:rPr>
              <a:t> to declare </a:t>
            </a:r>
            <a:r>
              <a:rPr lang="en-US" sz="2400" dirty="0" smtClean="0">
                <a:latin typeface="+mn-lt"/>
              </a:rPr>
              <a:t>implicitly typed local variables and let the </a:t>
            </a:r>
            <a:r>
              <a:rPr lang="en-US" sz="2400" dirty="0">
                <a:latin typeface="+mn-lt"/>
              </a:rPr>
              <a:t>compiler infer their </a:t>
            </a:r>
            <a:r>
              <a:rPr lang="en-US" sz="2400" dirty="0" smtClean="0">
                <a:latin typeface="+mn-lt"/>
              </a:rPr>
              <a:t>types from </a:t>
            </a:r>
            <a:r>
              <a:rPr lang="en-US" sz="2400" dirty="0">
                <a:latin typeface="+mn-lt"/>
              </a:rPr>
              <a:t>their initializer values.</a:t>
            </a:r>
          </a:p>
          <a:p>
            <a:r>
              <a:rPr lang="en-US" sz="2400" dirty="0" smtClean="0">
                <a:latin typeface="+mn-lt"/>
              </a:rPr>
              <a:t>Use </a:t>
            </a:r>
            <a:r>
              <a:rPr lang="en-US" sz="2400" dirty="0">
                <a:latin typeface="+mn-lt"/>
              </a:rPr>
              <a:t>exception handling </a:t>
            </a:r>
            <a:r>
              <a:rPr lang="en-US" sz="2400" dirty="0" smtClean="0">
                <a:latin typeface="+mn-lt"/>
              </a:rPr>
              <a:t>to process runtime problems.</a:t>
            </a:r>
          </a:p>
          <a:p>
            <a:r>
              <a:rPr lang="en-US" sz="2400" dirty="0" smtClean="0">
                <a:latin typeface="+mn-lt"/>
              </a:rPr>
              <a:t>Declare</a:t>
            </a:r>
            <a:endParaRPr lang="en-US" sz="2400" dirty="0">
              <a:latin typeface="+mn-lt"/>
            </a:endParaRPr>
          </a:p>
        </p:txBody>
      </p:sp>
      <p:graphicFrame>
        <p:nvGraphicFramePr>
          <p:cNvPr id="3" name="Object 2" descr="C sharp 6"/>
          <p:cNvGraphicFramePr>
            <a:graphicFrameLocks noChangeAspect="1"/>
          </p:cNvGraphicFramePr>
          <p:nvPr>
            <p:extLst>
              <p:ext uri="{D42A27DB-BD31-4B8C-83A1-F6EECF244321}">
                <p14:modId xmlns:p14="http://schemas.microsoft.com/office/powerpoint/2010/main" val="1572615458"/>
              </p:ext>
            </p:extLst>
          </p:nvPr>
        </p:nvGraphicFramePr>
        <p:xfrm>
          <a:off x="1897024" y="5590903"/>
          <a:ext cx="735223" cy="367616"/>
        </p:xfrm>
        <a:graphic>
          <a:graphicData uri="http://schemas.openxmlformats.org/presentationml/2006/ole">
            <mc:AlternateContent xmlns:mc="http://schemas.openxmlformats.org/markup-compatibility/2006">
              <mc:Choice xmlns:v="urn:schemas-microsoft-com:vml" Requires="v">
                <p:oleObj spid="_x0000_s6186" name="Equation" r:id="rId3" imgW="355320" imgH="177480" progId="Equation.DSMT4">
                  <p:embed/>
                </p:oleObj>
              </mc:Choice>
              <mc:Fallback>
                <p:oleObj name="Equation" r:id="rId3" imgW="355320" imgH="177480" progId="Equation.DSMT4">
                  <p:embed/>
                  <p:pic>
                    <p:nvPicPr>
                      <p:cNvPr id="0" name=""/>
                      <p:cNvPicPr/>
                      <p:nvPr/>
                    </p:nvPicPr>
                    <p:blipFill>
                      <a:blip r:embed="rId4"/>
                      <a:stretch>
                        <a:fillRect/>
                      </a:stretch>
                    </p:blipFill>
                    <p:spPr>
                      <a:xfrm>
                        <a:off x="1897024" y="5590903"/>
                        <a:ext cx="735223" cy="367616"/>
                      </a:xfrm>
                      <a:prstGeom prst="rect">
                        <a:avLst/>
                      </a:prstGeom>
                    </p:spPr>
                  </p:pic>
                </p:oleObj>
              </mc:Fallback>
            </mc:AlternateContent>
          </a:graphicData>
        </a:graphic>
      </p:graphicFrame>
      <p:sp>
        <p:nvSpPr>
          <p:cNvPr id="2" name="Text Placeholder 1"/>
          <p:cNvSpPr>
            <a:spLocks noGrp="1"/>
          </p:cNvSpPr>
          <p:nvPr>
            <p:ph type="body" idx="2"/>
          </p:nvPr>
        </p:nvSpPr>
        <p:spPr>
          <a:xfrm>
            <a:off x="2593648" y="5462122"/>
            <a:ext cx="5729955" cy="521294"/>
          </a:xfrm>
        </p:spPr>
        <p:txBody>
          <a:bodyPr/>
          <a:lstStyle/>
          <a:p>
            <a:pPr marL="0" indent="0">
              <a:buNone/>
            </a:pPr>
            <a:r>
              <a:rPr lang="en-US" sz="2400" dirty="0">
                <a:latin typeface="+mn-lt"/>
              </a:rPr>
              <a:t>getter-only auto implemented properties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(2 </a:t>
            </a:r>
            <a:r>
              <a:rPr lang="en-US" sz="2000" b="0" dirty="0"/>
              <a:t>of </a:t>
            </a:r>
            <a:r>
              <a:rPr lang="en-US" sz="2000" b="0" dirty="0" smtClean="0"/>
              <a:t>9)</a:t>
            </a:r>
            <a:endParaRPr lang="en-US" dirty="0"/>
          </a:p>
        </p:txBody>
      </p:sp>
      <p:sp>
        <p:nvSpPr>
          <p:cNvPr id="3" name="Text Placeholder 2"/>
          <p:cNvSpPr>
            <a:spLocks noGrp="1"/>
          </p:cNvSpPr>
          <p:nvPr>
            <p:ph type="body" idx="1"/>
          </p:nvPr>
        </p:nvSpPr>
        <p:spPr/>
        <p:txBody>
          <a:bodyPr/>
          <a:lstStyle/>
          <a:p>
            <a:pPr marL="111600" indent="0" eaLnBrk="1" hangingPunct="1">
              <a:buFont typeface="Times New Roman" panose="02020603050405020304" pitchFamily="18" charset="0"/>
              <a:buNone/>
            </a:pPr>
            <a:r>
              <a:rPr lang="en-US" altLang="en-US" sz="2400" b="1" dirty="0">
                <a:latin typeface="+mn-lt"/>
                <a:ea typeface="Times New Roman" panose="02020603050405020304" pitchFamily="18" charset="0"/>
                <a:cs typeface="Calibri" panose="020F0502020204030204" pitchFamily="34" charset="0"/>
              </a:rPr>
              <a:t>8.4.2 Using an Array Initializer</a:t>
            </a:r>
          </a:p>
          <a:p>
            <a:pPr eaLnBrk="1" hangingPunct="1"/>
            <a:r>
              <a:rPr lang="en-US" altLang="en-US" sz="2400" dirty="0">
                <a:latin typeface="+mn-lt"/>
                <a:ea typeface="Times New Roman" panose="02020603050405020304" pitchFamily="18" charset="0"/>
                <a:cs typeface="Calibri" panose="020F0502020204030204" pitchFamily="34" charset="0"/>
              </a:rPr>
              <a:t>An app can create an array and initialize its elements with an </a:t>
            </a:r>
            <a:r>
              <a:rPr lang="en-US" altLang="en-US" sz="2400" b="1" dirty="0">
                <a:solidFill>
                  <a:schemeClr val="bg2"/>
                </a:solidFill>
                <a:latin typeface="+mn-lt"/>
                <a:ea typeface="Times New Roman" panose="02020603050405020304" pitchFamily="18" charset="0"/>
                <a:cs typeface="Calibri" panose="020F0502020204030204" pitchFamily="34" charset="0"/>
              </a:rPr>
              <a:t>array initializer</a:t>
            </a:r>
            <a:r>
              <a:rPr lang="en-US" altLang="en-US" sz="2400" dirty="0">
                <a:latin typeface="+mn-lt"/>
                <a:ea typeface="Times New Roman" panose="02020603050405020304" pitchFamily="18" charset="0"/>
                <a:cs typeface="Calibri" panose="020F0502020204030204" pitchFamily="34" charset="0"/>
              </a:rPr>
              <a:t>, a comma-separated list of expressions (called an </a:t>
            </a:r>
            <a:r>
              <a:rPr lang="en-US" altLang="en-US" sz="2400" b="1" dirty="0">
                <a:solidFill>
                  <a:schemeClr val="tx1"/>
                </a:solidFill>
                <a:latin typeface="+mn-lt"/>
                <a:ea typeface="Times New Roman" panose="02020603050405020304" pitchFamily="18" charset="0"/>
                <a:cs typeface="Calibri" panose="020F0502020204030204" pitchFamily="34" charset="0"/>
              </a:rPr>
              <a:t>initializer list</a:t>
            </a:r>
            <a:r>
              <a:rPr lang="en-US" altLang="en-US" sz="2400" dirty="0">
                <a:latin typeface="+mn-lt"/>
                <a:ea typeface="Times New Roman" panose="02020603050405020304" pitchFamily="18" charset="0"/>
                <a:cs typeface="Calibri" panose="020F0502020204030204" pitchFamily="34" charset="0"/>
              </a:rPr>
              <a:t>) enclosed in braces.</a:t>
            </a:r>
          </a:p>
          <a:p>
            <a:pPr eaLnBrk="1" hangingPunct="1"/>
            <a:r>
              <a:rPr lang="en-US" altLang="en-US" sz="2400" dirty="0">
                <a:latin typeface="+mn-lt"/>
                <a:ea typeface="Times New Roman" panose="02020603050405020304" pitchFamily="18" charset="0"/>
                <a:cs typeface="Calibri" panose="020F0502020204030204" pitchFamily="34" charset="0"/>
              </a:rPr>
              <a:t>The array length is determined by the number of elements in the initializer list.</a:t>
            </a:r>
          </a:p>
          <a:p>
            <a:pPr eaLnBrk="1" hangingPunct="1"/>
            <a:r>
              <a:rPr lang="en-US" altLang="en-US" sz="2400" dirty="0">
                <a:latin typeface="+mn-lt"/>
                <a:ea typeface="Times New Roman" panose="02020603050405020304" pitchFamily="18" charset="0"/>
                <a:cs typeface="Calibri" panose="020F0502020204030204" pitchFamily="34" charset="0"/>
              </a:rPr>
              <a:t>The app in </a:t>
            </a:r>
            <a:r>
              <a:rPr lang="en-US" altLang="en-US" sz="2400" dirty="0" smtClean="0">
                <a:latin typeface="+mn-lt"/>
                <a:ea typeface="Times New Roman" panose="02020603050405020304" pitchFamily="18" charset="0"/>
                <a:cs typeface="Calibri" panose="020F0502020204030204" pitchFamily="34" charset="0"/>
              </a:rPr>
              <a:t>Figure</a:t>
            </a:r>
            <a:r>
              <a:rPr lang="en-US" altLang="en-US" sz="2400" dirty="0">
                <a:latin typeface="+mn-lt"/>
                <a:ea typeface="Times New Roman" panose="02020603050405020304" pitchFamily="18" charset="0"/>
                <a:cs typeface="Calibri" panose="020F0502020204030204" pitchFamily="34" charset="0"/>
              </a:rPr>
              <a:t> 8.3 initializes an integer array with 5 values (line 10) and displays the array in tabular format</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4221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8.3 Initializing </a:t>
            </a:r>
            <a:r>
              <a:rPr lang="en-US" dirty="0"/>
              <a:t>the Elements of an Array with an Array </a:t>
            </a:r>
            <a:r>
              <a:rPr lang="en-US" dirty="0" smtClean="0"/>
              <a:t>Initializer </a:t>
            </a:r>
            <a:r>
              <a:rPr lang="en-US" sz="2000" b="0" dirty="0" smtClean="0"/>
              <a:t>(1 of 2)</a:t>
            </a:r>
            <a:endParaRPr lang="en-US" sz="2000" b="0" dirty="0"/>
          </a:p>
        </p:txBody>
      </p:sp>
      <p:pic>
        <p:nvPicPr>
          <p:cNvPr id="4" name="Picture 3" descr="The program code for initializing the elements of an array. Line 1: forward slash, forward slash, fig. 8.3, semi colon, I n I t array, period, c s. Line 2: forward slash, forward slash, initializing the elements of an array with an array initializer. Line 3: using system, semi colon. Line 4: blank. Line 5: class I n I t array. Line 6: left brace. Line 7, indented once: static void main, left parenthesis, right parenthesis. Line 8, indented once: left brace. Line 9, indented twice: forward slash, forward slash, initializer list specifies the value of each element. Line 10, indented twice: i n t, left bracket, right bracket, array = left brace, 32, comma, 27, comma, 64, comma, 18, comma, 95, right brace, semi colon. Line 11: blank. Line 12, indented twice: console, period, write line, left parenthesis, dollar sign, open quotes, left brace, open quotes, index, close quotes, right brace, left brace, open quotes, value, close quotes, comma, 8, right brace, close quotes, right parenthesis, semi colon, forward slash, forward slash, headings. Line 13: blank. Line 14, indented twice: forward slash, forward slash, output each array element’s value. Line 15, indented twice: for, left parenthesis, i n t, counter = 0, semi colon, counter left angle bracket, array, period, length, semi colon, + + counter, right parenthesis. Line 16, indented twice: left brace. Line 17, indented three times: console, period, write line, left parenthesis, dollar sign, open quotes, left brace, counter, comma, 5, right brace, left brace, array, left bracket, counter, right bracket, comma, 8, right brace, close quotes, right parenthesis, semi colon. Line 18, indented twice: right brace. Line 19, indented once: right brace. Line 2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68227"/>
            <a:ext cx="8034491" cy="4389909"/>
          </a:xfrm>
          <a:prstGeom prst="rect">
            <a:avLst/>
          </a:prstGeom>
        </p:spPr>
      </p:pic>
    </p:spTree>
    <p:extLst>
      <p:ext uri="{BB962C8B-B14F-4D97-AF65-F5344CB8AC3E}">
        <p14:creationId xmlns:p14="http://schemas.microsoft.com/office/powerpoint/2010/main" val="208200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8.3 Initializing the Elements of an Array with an Array Initializer </a:t>
            </a:r>
            <a:r>
              <a:rPr lang="en-US" sz="2000" b="0" dirty="0" smtClean="0"/>
              <a:t>(2 </a:t>
            </a:r>
            <a:r>
              <a:rPr lang="en-US" sz="2000" b="0" dirty="0"/>
              <a:t>of 2)</a:t>
            </a:r>
            <a:endParaRPr lang="en-US" dirty="0"/>
          </a:p>
        </p:txBody>
      </p:sp>
      <p:pic>
        <p:nvPicPr>
          <p:cNvPr id="4" name="Picture 3" descr="The output shows the index and value of an array. The output is a table with two columns: index, and value. The entries are as follows. Index, 0 and value, 32. Index, 1 and value, 27. Index, 2 and value, 64. Index, 3 and value, 18. Index, 4 and value, 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47" y="1824970"/>
            <a:ext cx="8034491" cy="1598699"/>
          </a:xfrm>
          <a:prstGeom prst="rect">
            <a:avLst/>
          </a:prstGeom>
        </p:spPr>
      </p:pic>
    </p:spTree>
    <p:extLst>
      <p:ext uri="{BB962C8B-B14F-4D97-AF65-F5344CB8AC3E}">
        <p14:creationId xmlns:p14="http://schemas.microsoft.com/office/powerpoint/2010/main" val="2944887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(3 </a:t>
            </a:r>
            <a:r>
              <a:rPr lang="en-US" sz="2000" b="0" dirty="0"/>
              <a:t>of </a:t>
            </a:r>
            <a:r>
              <a:rPr lang="en-US" sz="2000" b="0" dirty="0" smtClean="0"/>
              <a:t>9)</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ea typeface="Times New Roman" pitchFamily="18" charset="0"/>
                <a:cs typeface="Calibri" panose="020F0502020204030204" pitchFamily="34" charset="0"/>
              </a:rPr>
              <a:t>8.4.3 Calculating a Value to Store in Each Array Element</a:t>
            </a:r>
          </a:p>
          <a:p>
            <a:pPr>
              <a:defRPr/>
            </a:pPr>
            <a:r>
              <a:rPr lang="en-US" sz="2400" dirty="0">
                <a:latin typeface="+mn-lt"/>
                <a:ea typeface="Times New Roman" pitchFamily="18" charset="0"/>
                <a:cs typeface="Calibri" panose="020F0502020204030204" pitchFamily="34" charset="0"/>
              </a:rPr>
              <a:t>The app in </a:t>
            </a:r>
            <a:r>
              <a:rPr lang="en-US" sz="2400" dirty="0" smtClean="0">
                <a:latin typeface="+mn-lt"/>
                <a:ea typeface="Times New Roman" pitchFamily="18" charset="0"/>
                <a:cs typeface="Calibri" panose="020F0502020204030204" pitchFamily="34" charset="0"/>
              </a:rPr>
              <a:t>Figure</a:t>
            </a:r>
            <a:r>
              <a:rPr lang="en-US" sz="2400" dirty="0">
                <a:latin typeface="+mn-lt"/>
                <a:ea typeface="Times New Roman" pitchFamily="18" charset="0"/>
                <a:cs typeface="Calibri" panose="020F0502020204030204" pitchFamily="34" charset="0"/>
              </a:rPr>
              <a:t> 8.4 creates a 5-element array and assigns to each element one of the even integers from 2 to 10 (2, 4, 6, 8, 10</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a:p>
            <a:pPr>
              <a:defRPr/>
            </a:pPr>
            <a:r>
              <a:rPr lang="en-US" sz="2400" dirty="0">
                <a:latin typeface="+mn-lt"/>
                <a:ea typeface="Times New Roman" pitchFamily="18" charset="0"/>
                <a:cs typeface="Calibri" panose="020F0502020204030204" pitchFamily="34" charset="0"/>
              </a:rPr>
              <a:t>Constants must be initialized when they’re declared and cannot be modified thereafter.</a:t>
            </a:r>
          </a:p>
          <a:p>
            <a:r>
              <a:rPr lang="en-US" sz="2400" dirty="0">
                <a:latin typeface="+mn-lt"/>
              </a:rPr>
              <a:t>Constants use the same Pascal Case naming conventions as classes, methods and properties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6709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8.4 </a:t>
            </a:r>
            <a:r>
              <a:rPr lang="en-US" dirty="0"/>
              <a:t>Calculating Values to Be Placed into the Elements of an </a:t>
            </a:r>
            <a:r>
              <a:rPr lang="en-US" dirty="0" smtClean="0"/>
              <a:t>Array </a:t>
            </a:r>
            <a:r>
              <a:rPr lang="en-US" sz="2000" b="0" dirty="0" smtClean="0"/>
              <a:t>(1 of 2)</a:t>
            </a:r>
            <a:endParaRPr lang="en-US" sz="2000" b="0" dirty="0"/>
          </a:p>
        </p:txBody>
      </p:sp>
      <p:pic>
        <p:nvPicPr>
          <p:cNvPr id="4" name="Picture 3" descr="Program code. Line 1: forward slash, forward slash, fig. 8.4, colon I n I t, array period c s. Line 2: forward slash, forward slash, calculating values to be placed into the elements of an array period. Line 3: using system, semicolon. Line 4: blank. Line 5: class I n I t, array. Line 6: left brace. Line 7, indented once: static void main, left parenthesis, right parenthesis. Line 8, indented once: left brace. Line 9, indented twice: c o n s t, in t, array length = 5, semicolon, forward slash, forward slash, create a named constant. Line 10, indented twice: i n t, left bracket, right bracket, array = new i n t, left bracket, array length, right bracket, semicolon, forward slash, forward slash, create array. Line 11: blank. Line 12, indented twice: forward slash, forward slash, calculate value for each array element. Line 13, indented twice: for, left parenthesis, i n t, counter = 0, semicolon, counter, left angle bracket, array, period, length, semicolon, + + counter, right parenthesis. Line 14, indented twice: left brace. Line 15, indented three times: array, left bracket, counter, right bracket, = 2 + 2, asterisk, counter, semicolon. Line 16, indented twi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1609701"/>
            <a:ext cx="8195984" cy="3791341"/>
          </a:xfrm>
          <a:prstGeom prst="rect">
            <a:avLst/>
          </a:prstGeom>
        </p:spPr>
      </p:pic>
    </p:spTree>
    <p:extLst>
      <p:ext uri="{BB962C8B-B14F-4D97-AF65-F5344CB8AC3E}">
        <p14:creationId xmlns:p14="http://schemas.microsoft.com/office/powerpoint/2010/main" val="357523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8.4 Calculating Values to Be Placed into the Elements of an Array </a:t>
            </a:r>
            <a:r>
              <a:rPr lang="en-US" sz="2000" b="0" dirty="0" smtClean="0"/>
              <a:t>(2 </a:t>
            </a:r>
            <a:r>
              <a:rPr lang="en-US" sz="2000" b="0" dirty="0"/>
              <a:t>of 2)</a:t>
            </a:r>
            <a:endParaRPr lang="en-US" dirty="0"/>
          </a:p>
        </p:txBody>
      </p:sp>
      <p:pic>
        <p:nvPicPr>
          <p:cNvPr id="4" name="Picture 3" descr="Program code. Line 18, indented twice: console, period, write line, left parenthesis, dollar sign, open quotes, left brace, open quotes, index, close quotes, right brace, left brace, open quotes, value, close quotes, comma, 8, right brace, close quotes, right parenthesis, semicolon, forward slash, forward slash, headings. Line 19: blank. Line 20, indented twice: forward slash, forward slash, output each array element’s value Line 21, indented twice: for, left parenthesis, i n t, counter = 0, semicolon, counter, left angle bracket, array, period, length, semicolon, + + counter, right parenthesis. Line 22, indented twice: left brace. Line 23, indented three times: console period write line, left parenthesis, dollar sign, open quotes, left brace, counter, comma, 5, right brace, left brace, array, left bracket, counter, right bracket, comma, 8, right brace, close quotes, right parenthesis, semicolon. Line 24, indented twice: right brace. Line 25, indented once: right brace. Line 26: right brace. The output shows the index and value of an array. The output is a table with two columns: index, and value. The entries are as follows. Index, 0 and value, 2. Index, 1 and value, 4. Index, 2 and value, 6. Index, 3 and value, 8. Index, 4 and valu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78" y="1641702"/>
            <a:ext cx="8277944" cy="3812488"/>
          </a:xfrm>
          <a:prstGeom prst="rect">
            <a:avLst/>
          </a:prstGeom>
        </p:spPr>
      </p:pic>
    </p:spTree>
    <p:extLst>
      <p:ext uri="{BB962C8B-B14F-4D97-AF65-F5344CB8AC3E}">
        <p14:creationId xmlns:p14="http://schemas.microsoft.com/office/powerpoint/2010/main" val="2533614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8.1</a:t>
            </a:r>
          </a:p>
        </p:txBody>
      </p:sp>
      <p:sp>
        <p:nvSpPr>
          <p:cNvPr id="3" name="Text Placeholder 2"/>
          <p:cNvSpPr>
            <a:spLocks noGrp="1"/>
          </p:cNvSpPr>
          <p:nvPr>
            <p:ph type="body" idx="1"/>
          </p:nvPr>
        </p:nvSpPr>
        <p:spPr/>
        <p:txBody>
          <a:bodyPr/>
          <a:lstStyle/>
          <a:p>
            <a:pPr marL="0" indent="0">
              <a:buNone/>
            </a:pPr>
            <a:r>
              <a:rPr lang="en-US" sz="2400" dirty="0">
                <a:latin typeface="+mn-lt"/>
              </a:rPr>
              <a:t>Constants are also called </a:t>
            </a:r>
            <a:r>
              <a:rPr lang="en-US" sz="2400" b="1" dirty="0">
                <a:latin typeface="+mn-lt"/>
              </a:rPr>
              <a:t>named constants</a:t>
            </a:r>
            <a:r>
              <a:rPr lang="en-US" sz="2400" dirty="0">
                <a:latin typeface="+mn-lt"/>
              </a:rPr>
              <a:t>. Apps using constants often are more </a:t>
            </a:r>
            <a:r>
              <a:rPr lang="en-US" sz="2400" dirty="0" smtClean="0">
                <a:latin typeface="+mn-lt"/>
              </a:rPr>
              <a:t>readable than </a:t>
            </a:r>
            <a:r>
              <a:rPr lang="en-US" sz="2400" dirty="0">
                <a:latin typeface="+mn-lt"/>
              </a:rPr>
              <a:t>those that use literal values (</a:t>
            </a:r>
            <a:r>
              <a:rPr lang="en-US" sz="2400" dirty="0" smtClean="0">
                <a:latin typeface="+mn-lt"/>
              </a:rPr>
              <a:t>example </a:t>
            </a:r>
            <a:r>
              <a:rPr lang="en-US" sz="2400" b="1" dirty="0">
                <a:latin typeface="+mn-lt"/>
              </a:rPr>
              <a:t>5</a:t>
            </a:r>
            <a:r>
              <a:rPr lang="en-US" sz="2400" dirty="0">
                <a:latin typeface="+mn-lt"/>
              </a:rPr>
              <a:t>)—a named constant such as </a:t>
            </a:r>
            <a:r>
              <a:rPr lang="en-US" sz="2400" b="1" dirty="0" smtClean="0">
                <a:latin typeface="Consolas" panose="020B0609020204030204" pitchFamily="49" charset="0"/>
              </a:rPr>
              <a:t>ArrayLength</a:t>
            </a:r>
            <a:r>
              <a:rPr lang="en-US" sz="2400" dirty="0" smtClean="0">
                <a:latin typeface="+mn-lt"/>
              </a:rPr>
              <a:t> clearly indicates </a:t>
            </a:r>
            <a:r>
              <a:rPr lang="en-US" sz="2400" dirty="0">
                <a:latin typeface="+mn-lt"/>
              </a:rPr>
              <a:t>its purpose, whereas the literal value </a:t>
            </a:r>
            <a:r>
              <a:rPr lang="en-US" sz="2400" b="1" dirty="0">
                <a:latin typeface="+mn-lt"/>
              </a:rPr>
              <a:t>5</a:t>
            </a:r>
            <a:r>
              <a:rPr lang="en-US" sz="2400" dirty="0">
                <a:latin typeface="+mn-lt"/>
              </a:rPr>
              <a:t> could have different meanings based </a:t>
            </a:r>
            <a:r>
              <a:rPr lang="en-US" sz="2400" dirty="0" smtClean="0">
                <a:latin typeface="+mn-lt"/>
              </a:rPr>
              <a:t>on the </a:t>
            </a:r>
            <a:r>
              <a:rPr lang="en-US" sz="2400" dirty="0">
                <a:latin typeface="+mn-lt"/>
              </a:rPr>
              <a:t>context in which it’s used. Another advantage to using named constants is that if </a:t>
            </a:r>
            <a:r>
              <a:rPr lang="en-US" sz="2400" dirty="0" smtClean="0">
                <a:latin typeface="+mn-lt"/>
              </a:rPr>
              <a:t>the constant’s </a:t>
            </a:r>
            <a:r>
              <a:rPr lang="en-US" sz="2400" dirty="0">
                <a:latin typeface="+mn-lt"/>
              </a:rPr>
              <a:t>value must be changed, the change is necessary only in the declaration, thus </a:t>
            </a:r>
            <a:r>
              <a:rPr lang="en-US" sz="2400" dirty="0" smtClean="0">
                <a:latin typeface="+mn-lt"/>
              </a:rPr>
              <a:t>reducing code-maintenance </a:t>
            </a:r>
            <a:r>
              <a:rPr lang="en-US" sz="2400" dirty="0">
                <a:latin typeface="+mn-lt"/>
              </a:rPr>
              <a:t>costs.</a:t>
            </a:r>
          </a:p>
        </p:txBody>
      </p:sp>
    </p:spTree>
    <p:extLst>
      <p:ext uri="{BB962C8B-B14F-4D97-AF65-F5344CB8AC3E}">
        <p14:creationId xmlns:p14="http://schemas.microsoft.com/office/powerpoint/2010/main" val="42200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a:t>
            </a:r>
            <a:r>
              <a:rPr lang="en-US" dirty="0" smtClean="0"/>
              <a:t>8.2</a:t>
            </a:r>
            <a:endParaRPr lang="en-US" sz="2000" b="0" dirty="0"/>
          </a:p>
        </p:txBody>
      </p:sp>
      <p:sp>
        <p:nvSpPr>
          <p:cNvPr id="3" name="Text Placeholder 2"/>
          <p:cNvSpPr>
            <a:spLocks noGrp="1"/>
          </p:cNvSpPr>
          <p:nvPr>
            <p:ph type="body" idx="1"/>
          </p:nvPr>
        </p:nvSpPr>
        <p:spPr/>
        <p:txBody>
          <a:bodyPr/>
          <a:lstStyle/>
          <a:p>
            <a:pPr marL="0" indent="0">
              <a:buNone/>
            </a:pPr>
            <a:r>
              <a:rPr lang="en-US" sz="2400" dirty="0">
                <a:latin typeface="+mn-lt"/>
              </a:rPr>
              <a:t>Defining the size of an array as a named constant instead of a literal makes code </a:t>
            </a:r>
            <a:r>
              <a:rPr lang="en-US" sz="2400" dirty="0" smtClean="0">
                <a:latin typeface="+mn-lt"/>
              </a:rPr>
              <a:t>clearer. This </a:t>
            </a:r>
            <a:r>
              <a:rPr lang="en-US" sz="2400" dirty="0">
                <a:latin typeface="+mn-lt"/>
              </a:rPr>
              <a:t>technique eliminates so-called </a:t>
            </a:r>
            <a:r>
              <a:rPr lang="en-US" sz="2400" b="1" dirty="0">
                <a:latin typeface="+mn-lt"/>
              </a:rPr>
              <a:t>magic numbers</a:t>
            </a:r>
            <a:r>
              <a:rPr lang="en-US" sz="2400" dirty="0">
                <a:latin typeface="+mn-lt"/>
              </a:rPr>
              <a:t>. For example, repeatedly </a:t>
            </a:r>
            <a:r>
              <a:rPr lang="en-US" sz="2400" dirty="0" smtClean="0">
                <a:latin typeface="+mn-lt"/>
              </a:rPr>
              <a:t>mentioning the </a:t>
            </a:r>
            <a:r>
              <a:rPr lang="en-US" sz="2400" dirty="0">
                <a:latin typeface="+mn-lt"/>
              </a:rPr>
              <a:t>size 5 in array-processing code for a five-element array gives the number 5 an </a:t>
            </a:r>
            <a:r>
              <a:rPr lang="en-US" sz="2400" dirty="0" smtClean="0">
                <a:latin typeface="+mn-lt"/>
              </a:rPr>
              <a:t>artificial significance </a:t>
            </a:r>
            <a:r>
              <a:rPr lang="en-US" sz="2400" dirty="0">
                <a:latin typeface="+mn-lt"/>
              </a:rPr>
              <a:t>and can be confusing when the program includes other 5s that have </a:t>
            </a:r>
            <a:r>
              <a:rPr lang="en-US" sz="2400" dirty="0" smtClean="0">
                <a:latin typeface="+mn-lt"/>
              </a:rPr>
              <a:t>nothing to </a:t>
            </a:r>
            <a:r>
              <a:rPr lang="en-US" sz="2400" dirty="0">
                <a:latin typeface="+mn-lt"/>
              </a:rPr>
              <a:t>do with the array size.</a:t>
            </a:r>
          </a:p>
        </p:txBody>
      </p:sp>
    </p:spTree>
    <p:extLst>
      <p:ext uri="{BB962C8B-B14F-4D97-AF65-F5344CB8AC3E}">
        <p14:creationId xmlns:p14="http://schemas.microsoft.com/office/powerpoint/2010/main" val="1319491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8.2</a:t>
            </a:r>
          </a:p>
        </p:txBody>
      </p:sp>
      <p:sp>
        <p:nvSpPr>
          <p:cNvPr id="3" name="Text Placeholder 2"/>
          <p:cNvSpPr>
            <a:spLocks noGrp="1"/>
          </p:cNvSpPr>
          <p:nvPr>
            <p:ph type="body" idx="1"/>
          </p:nvPr>
        </p:nvSpPr>
        <p:spPr/>
        <p:txBody>
          <a:bodyPr/>
          <a:lstStyle/>
          <a:p>
            <a:pPr marL="0" indent="0">
              <a:buNone/>
            </a:pPr>
            <a:r>
              <a:rPr lang="en-US" sz="2400" dirty="0">
                <a:latin typeface="+mn-lt"/>
              </a:rPr>
              <a:t>Assigning a value </a:t>
            </a:r>
            <a:r>
              <a:rPr lang="en-US" sz="2400" dirty="0" smtClean="0">
                <a:latin typeface="+mn-lt"/>
              </a:rPr>
              <a:t>to a named constant after it’s been initialized is a compilation error.</a:t>
            </a:r>
            <a:endParaRPr lang="en-US" sz="2400" dirty="0">
              <a:latin typeface="+mn-lt"/>
            </a:endParaRPr>
          </a:p>
        </p:txBody>
      </p:sp>
    </p:spTree>
    <p:extLst>
      <p:ext uri="{BB962C8B-B14F-4D97-AF65-F5344CB8AC3E}">
        <p14:creationId xmlns:p14="http://schemas.microsoft.com/office/powerpoint/2010/main" val="119126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8.3</a:t>
            </a:r>
          </a:p>
        </p:txBody>
      </p:sp>
      <p:sp>
        <p:nvSpPr>
          <p:cNvPr id="3" name="Text Placeholder 2"/>
          <p:cNvSpPr>
            <a:spLocks noGrp="1"/>
          </p:cNvSpPr>
          <p:nvPr>
            <p:ph type="body" idx="1"/>
          </p:nvPr>
        </p:nvSpPr>
        <p:spPr/>
        <p:txBody>
          <a:bodyPr/>
          <a:lstStyle/>
          <a:p>
            <a:pPr marL="0" indent="0">
              <a:buNone/>
            </a:pPr>
            <a:r>
              <a:rPr lang="en-US" sz="2400" dirty="0">
                <a:latin typeface="+mn-lt"/>
              </a:rPr>
              <a:t>Attempting to declare a named constant without initializing it is a compilation </a:t>
            </a:r>
            <a:r>
              <a:rPr lang="en-US" sz="2400" dirty="0" smtClean="0">
                <a:latin typeface="+mn-lt"/>
              </a:rPr>
              <a:t>error.</a:t>
            </a:r>
            <a:endParaRPr lang="en-US" sz="2400" dirty="0">
              <a:latin typeface="+mn-lt"/>
            </a:endParaRPr>
          </a:p>
        </p:txBody>
      </p:sp>
    </p:spTree>
    <p:extLst>
      <p:ext uri="{BB962C8B-B14F-4D97-AF65-F5344CB8AC3E}">
        <p14:creationId xmlns:p14="http://schemas.microsoft.com/office/powerpoint/2010/main" val="249176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 </a:t>
            </a:r>
            <a:r>
              <a:rPr lang="en-US" sz="2000" b="0" dirty="0" smtClean="0"/>
              <a:t>(2 </a:t>
            </a:r>
            <a:r>
              <a:rPr lang="en-US" sz="2000" b="0" dirty="0"/>
              <a:t>of 2)</a:t>
            </a:r>
            <a:endParaRPr lang="en-IN" dirty="0"/>
          </a:p>
        </p:txBody>
      </p:sp>
      <p:sp>
        <p:nvSpPr>
          <p:cNvPr id="3" name="Text Placeholder 2"/>
          <p:cNvSpPr>
            <a:spLocks noGrp="1"/>
          </p:cNvSpPr>
          <p:nvPr>
            <p:ph type="body" idx="1"/>
          </p:nvPr>
        </p:nvSpPr>
        <p:spPr>
          <a:xfrm>
            <a:off x="457199" y="1600201"/>
            <a:ext cx="6148699" cy="433698"/>
          </a:xfrm>
        </p:spPr>
        <p:txBody>
          <a:bodyPr/>
          <a:lstStyle/>
          <a:p>
            <a:r>
              <a:rPr lang="en-US" sz="2400" dirty="0">
                <a:latin typeface="+mn-lt"/>
              </a:rPr>
              <a:t>Initialize auto-implemented </a:t>
            </a:r>
            <a:r>
              <a:rPr lang="en-US" sz="2400" dirty="0" smtClean="0">
                <a:latin typeface="+mn-lt"/>
              </a:rPr>
              <a:t>properties with</a:t>
            </a:r>
            <a:endParaRPr lang="en-US" sz="2400" dirty="0">
              <a:latin typeface="+mn-lt"/>
            </a:endParaRPr>
          </a:p>
        </p:txBody>
      </p:sp>
      <p:graphicFrame>
        <p:nvGraphicFramePr>
          <p:cNvPr id="10" name="Object 9" descr="C sharp 6"/>
          <p:cNvGraphicFramePr>
            <a:graphicFrameLocks noChangeAspect="1"/>
          </p:cNvGraphicFramePr>
          <p:nvPr>
            <p:extLst>
              <p:ext uri="{D42A27DB-BD31-4B8C-83A1-F6EECF244321}">
                <p14:modId xmlns:p14="http://schemas.microsoft.com/office/powerpoint/2010/main" val="1218350132"/>
              </p:ext>
            </p:extLst>
          </p:nvPr>
        </p:nvGraphicFramePr>
        <p:xfrm>
          <a:off x="6574775" y="1691921"/>
          <a:ext cx="735223" cy="367616"/>
        </p:xfrm>
        <a:graphic>
          <a:graphicData uri="http://schemas.openxmlformats.org/presentationml/2006/ole">
            <mc:AlternateContent xmlns:mc="http://schemas.openxmlformats.org/markup-compatibility/2006">
              <mc:Choice xmlns:v="urn:schemas-microsoft-com:vml" Requires="v">
                <p:oleObj spid="_x0000_s7206" name="Equation" r:id="rId3" imgW="355320" imgH="177480" progId="Equation.DSMT4">
                  <p:embed/>
                </p:oleObj>
              </mc:Choice>
              <mc:Fallback>
                <p:oleObj name="Equation" r:id="rId3" imgW="355320" imgH="177480" progId="Equation.DSMT4">
                  <p:embed/>
                  <p:pic>
                    <p:nvPicPr>
                      <p:cNvPr id="3" name="Object 2"/>
                      <p:cNvPicPr/>
                      <p:nvPr/>
                    </p:nvPicPr>
                    <p:blipFill>
                      <a:blip r:embed="rId4"/>
                      <a:stretch>
                        <a:fillRect/>
                      </a:stretch>
                    </p:blipFill>
                    <p:spPr>
                      <a:xfrm>
                        <a:off x="6574775" y="1691921"/>
                        <a:ext cx="735223" cy="367616"/>
                      </a:xfrm>
                      <a:prstGeom prst="rect">
                        <a:avLst/>
                      </a:prstGeom>
                    </p:spPr>
                  </p:pic>
                </p:oleObj>
              </mc:Fallback>
            </mc:AlternateContent>
          </a:graphicData>
        </a:graphic>
      </p:graphicFrame>
      <p:sp>
        <p:nvSpPr>
          <p:cNvPr id="5" name="Content Placeholder 4"/>
          <p:cNvSpPr>
            <a:spLocks noGrp="1"/>
          </p:cNvSpPr>
          <p:nvPr>
            <p:ph sz="quarter" idx="13"/>
          </p:nvPr>
        </p:nvSpPr>
        <p:spPr>
          <a:xfrm>
            <a:off x="7304512" y="1584404"/>
            <a:ext cx="807101" cy="448043"/>
          </a:xfrm>
        </p:spPr>
        <p:txBody>
          <a:bodyPr/>
          <a:lstStyle/>
          <a:p>
            <a:pPr marL="432" indent="0">
              <a:spcBef>
                <a:spcPts val="600"/>
              </a:spcBef>
              <a:buNone/>
            </a:pPr>
            <a:r>
              <a:rPr lang="en-US" sz="2400" dirty="0" smtClean="0">
                <a:latin typeface="+mn-lt"/>
              </a:rPr>
              <a:t>auto</a:t>
            </a:r>
            <a:endParaRPr lang="en-US" sz="2400" dirty="0">
              <a:latin typeface="+mn-lt"/>
            </a:endParaRPr>
          </a:p>
        </p:txBody>
      </p:sp>
      <p:sp>
        <p:nvSpPr>
          <p:cNvPr id="6" name="Content Placeholder 5"/>
          <p:cNvSpPr>
            <a:spLocks noGrp="1"/>
          </p:cNvSpPr>
          <p:nvPr>
            <p:ph sz="quarter" idx="14"/>
          </p:nvPr>
        </p:nvSpPr>
        <p:spPr>
          <a:xfrm>
            <a:off x="454025" y="1972405"/>
            <a:ext cx="8232775" cy="3110827"/>
          </a:xfrm>
        </p:spPr>
        <p:txBody>
          <a:bodyPr/>
          <a:lstStyle/>
          <a:p>
            <a:pPr marL="255588" indent="9525">
              <a:buNone/>
              <a:tabLst>
                <a:tab pos="265113" algn="l"/>
              </a:tabLst>
            </a:pPr>
            <a:r>
              <a:rPr lang="en-US" sz="2400" dirty="0">
                <a:latin typeface="+mn-lt"/>
              </a:rPr>
              <a:t>property initializers.</a:t>
            </a:r>
          </a:p>
          <a:p>
            <a:pPr marL="255600"/>
            <a:r>
              <a:rPr lang="en-US" sz="2400" dirty="0" smtClean="0">
                <a:latin typeface="+mn-lt"/>
              </a:rPr>
              <a:t>Pass </a:t>
            </a:r>
            <a:r>
              <a:rPr lang="en-US" sz="2400" dirty="0">
                <a:latin typeface="+mn-lt"/>
              </a:rPr>
              <a:t>arrays to methods.</a:t>
            </a:r>
          </a:p>
          <a:p>
            <a:pPr marL="255600"/>
            <a:r>
              <a:rPr lang="en-US" sz="2400" dirty="0">
                <a:latin typeface="+mn-lt"/>
              </a:rPr>
              <a:t>Declare and manipulate multidimensional arrays—both rectangular and jagged.</a:t>
            </a:r>
          </a:p>
          <a:p>
            <a:pPr marL="255600"/>
            <a:r>
              <a:rPr lang="en-US" sz="2400" dirty="0">
                <a:latin typeface="+mn-lt"/>
              </a:rPr>
              <a:t>Write methods that use variable-length argument lists.</a:t>
            </a:r>
          </a:p>
          <a:p>
            <a:pPr marL="255600"/>
            <a:r>
              <a:rPr lang="en-US" sz="2400" dirty="0">
                <a:latin typeface="+mn-lt"/>
              </a:rPr>
              <a:t>Read command-line arguments into an app</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54050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(4 </a:t>
            </a:r>
            <a:r>
              <a:rPr lang="en-US" sz="2000" b="0" dirty="0"/>
              <a:t>of 9)</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ea typeface="Times New Roman" pitchFamily="18" charset="0"/>
                <a:cs typeface="Calibri" panose="020F0502020204030204" pitchFamily="34" charset="0"/>
              </a:rPr>
              <a:t>8.4.4 Summing the Elements of an Array </a:t>
            </a:r>
          </a:p>
          <a:p>
            <a:pPr>
              <a:defRPr/>
            </a:pPr>
            <a:r>
              <a:rPr lang="en-US" sz="2400" dirty="0">
                <a:latin typeface="+mn-lt"/>
                <a:ea typeface="Times New Roman" pitchFamily="18" charset="0"/>
                <a:cs typeface="Calibri" panose="020F0502020204030204" pitchFamily="34" charset="0"/>
              </a:rPr>
              <a:t>The app in </a:t>
            </a:r>
            <a:r>
              <a:rPr lang="en-US" sz="2400" dirty="0" smtClean="0">
                <a:latin typeface="+mn-lt"/>
                <a:ea typeface="Times New Roman" pitchFamily="18" charset="0"/>
                <a:cs typeface="Calibri" panose="020F0502020204030204" pitchFamily="34" charset="0"/>
              </a:rPr>
              <a:t>Figure</a:t>
            </a:r>
            <a:r>
              <a:rPr lang="en-US" sz="2400" dirty="0">
                <a:latin typeface="+mn-lt"/>
                <a:ea typeface="Times New Roman" pitchFamily="18" charset="0"/>
                <a:cs typeface="Calibri" panose="020F0502020204030204" pitchFamily="34" charset="0"/>
              </a:rPr>
              <a:t> 8.5 sums the values contained in a 10-element integer array</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394940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8.5 Computing </a:t>
            </a:r>
            <a:r>
              <a:rPr lang="en-US" dirty="0"/>
              <a:t>the Sum of </a:t>
            </a:r>
            <a:r>
              <a:rPr lang="en-US" dirty="0" smtClean="0"/>
              <a:t>the Elements </a:t>
            </a:r>
            <a:r>
              <a:rPr lang="en-US" dirty="0"/>
              <a:t>of an </a:t>
            </a:r>
            <a:r>
              <a:rPr lang="en-US" dirty="0" smtClean="0"/>
              <a:t>Array</a:t>
            </a:r>
            <a:endParaRPr lang="en-US" dirty="0"/>
          </a:p>
        </p:txBody>
      </p:sp>
      <p:pic>
        <p:nvPicPr>
          <p:cNvPr id="4" name="Picture 3" descr="Program code for calculating the sum of array elements. Line 1: forward slash, forward slash, fig. 8.5, colon, sum array, period, c s. Line 2: forward slash, forward slash, computing the sum of the elements of an array. Line 3: using system, semicolon. Line 4: blank. Line 5: class sum array. Line 6: left brace. Line 7, indented once: static void main, left parenthesis, right parenthesis. Line 8, indented once: left brace. Line 9, indented twice: i n t, left bracket, right bracket array = left brace, 87, comma, 68, comma, 94, comma, 100, comma, 83, comma, 78, comma, 85, comma, 91, comma, 76, comma, 87, right brace, semicolon. Line 10, indented twice: i n t, total = 0, semicolon. Line 11: blank. Line 12, indented twice: forward slash, forward slash, add each element’s value to total. Line 13, indented twice: for, left parenthesis, i n t, counter = 0, semicolon, counter, left angle bracket, array, period, length, semicolon, + + counter, right parenthesis. Line 14, indented twice: left brace. Line 15, indented three times: total + = array left bracket, counter, right bracket, semicolon, forward slash, forward slash, add element value to total. Line 16, indented twice: right brace. Line 17: blank. Line 18, indented twice: console, period, write line, left parenthesis, dollar sign, open quotes, total of array elements, colon, left brace, total, right brace, close quotes, right parenthesis, semicolon. Line 19, indented once: right brace. Line 20: right brace. An output. Line 1: total of array elements, colon, 8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47" y="1600200"/>
            <a:ext cx="7201505" cy="4525434"/>
          </a:xfrm>
          <a:prstGeom prst="rect">
            <a:avLst/>
          </a:prstGeom>
        </p:spPr>
      </p:pic>
    </p:spTree>
    <p:extLst>
      <p:ext uri="{BB962C8B-B14F-4D97-AF65-F5344CB8AC3E}">
        <p14:creationId xmlns:p14="http://schemas.microsoft.com/office/powerpoint/2010/main" val="63430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(5 </a:t>
            </a:r>
            <a:r>
              <a:rPr lang="en-US" sz="2000" b="0" dirty="0"/>
              <a:t>of 9)</a:t>
            </a:r>
            <a:endParaRPr lang="en-US" dirty="0"/>
          </a:p>
        </p:txBody>
      </p:sp>
      <p:sp>
        <p:nvSpPr>
          <p:cNvPr id="3" name="Text Placeholder 2"/>
          <p:cNvSpPr>
            <a:spLocks noGrp="1"/>
          </p:cNvSpPr>
          <p:nvPr>
            <p:ph type="body" idx="1"/>
          </p:nvPr>
        </p:nvSpPr>
        <p:spPr>
          <a:xfrm>
            <a:off x="457200" y="1600200"/>
            <a:ext cx="8229600" cy="1672839"/>
          </a:xfrm>
        </p:spPr>
        <p:txBody>
          <a:bodyPr/>
          <a:lstStyle/>
          <a:p>
            <a:pPr marL="111600" indent="0" algn="just">
              <a:buNone/>
            </a:pPr>
            <a:r>
              <a:rPr lang="en-US" sz="2000" b="1" dirty="0" smtClean="0">
                <a:latin typeface="+mn-lt"/>
                <a:ea typeface="Times New Roman" pitchFamily="18" charset="0"/>
                <a:cs typeface="Calibri" panose="020F0502020204030204" pitchFamily="34" charset="0"/>
              </a:rPr>
              <a:t>8.4.5 Iterating Through Arrays with </a:t>
            </a:r>
            <a:r>
              <a:rPr lang="en-US" sz="2000" b="1" dirty="0" smtClean="0">
                <a:latin typeface="Consolas" panose="020B0609020204030204" pitchFamily="49" charset="0"/>
                <a:ea typeface="Times New Roman" pitchFamily="18" charset="0"/>
                <a:cs typeface="Calibri" panose="020F0502020204030204" pitchFamily="34" charset="0"/>
              </a:rPr>
              <a:t>foreach</a:t>
            </a:r>
          </a:p>
          <a:p>
            <a:pPr algn="just" eaLnBrk="1" hangingPunct="1"/>
            <a:r>
              <a:rPr lang="en-US" altLang="en-US" sz="2000" dirty="0" smtClean="0">
                <a:latin typeface="+mn-lt"/>
                <a:cs typeface="Times New Roman" panose="02020603050405020304" pitchFamily="18" charset="0"/>
              </a:rPr>
              <a:t>The </a:t>
            </a:r>
            <a:r>
              <a:rPr lang="en-US" altLang="en-US" sz="2000" b="1" dirty="0">
                <a:solidFill>
                  <a:schemeClr val="tx1"/>
                </a:solidFill>
                <a:latin typeface="+mn-lt"/>
                <a:cs typeface="Times New Roman" panose="02020603050405020304" pitchFamily="18" charset="0"/>
              </a:rPr>
              <a:t>foreach statement</a:t>
            </a:r>
            <a:r>
              <a:rPr lang="en-US" altLang="en-US" sz="2000" dirty="0">
                <a:solidFill>
                  <a:srgbClr val="0000FF"/>
                </a:solidFill>
                <a:latin typeface="+mn-lt"/>
                <a:cs typeface="Times New Roman" panose="02020603050405020304" pitchFamily="18" charset="0"/>
              </a:rPr>
              <a:t> </a:t>
            </a:r>
            <a:r>
              <a:rPr lang="en-US" altLang="en-US" sz="2000" dirty="0">
                <a:latin typeface="+mn-lt"/>
                <a:cs typeface="Times New Roman" panose="02020603050405020304" pitchFamily="18" charset="0"/>
              </a:rPr>
              <a:t>iterates through the elements of an entire array or collection.</a:t>
            </a:r>
            <a:endParaRPr lang="en-US" altLang="en-US" sz="2000" dirty="0">
              <a:latin typeface="+mn-lt"/>
              <a:ea typeface="Times New Roman" panose="02020603050405020304" pitchFamily="18" charset="0"/>
              <a:cs typeface="Calibri" panose="020F0502020204030204" pitchFamily="34" charset="0"/>
            </a:endParaRPr>
          </a:p>
          <a:p>
            <a:pPr algn="just" eaLnBrk="1" hangingPunct="1"/>
            <a:r>
              <a:rPr lang="en-US" altLang="en-US" sz="2000" dirty="0">
                <a:latin typeface="+mn-lt"/>
                <a:ea typeface="Times New Roman" panose="02020603050405020304" pitchFamily="18" charset="0"/>
                <a:cs typeface="Calibri" panose="020F0502020204030204" pitchFamily="34" charset="0"/>
              </a:rPr>
              <a:t>The syntax of a </a:t>
            </a:r>
            <a:r>
              <a:rPr lang="en-US" altLang="en-US" sz="2000" b="1" dirty="0">
                <a:latin typeface="Consolas" panose="020B0609020204030204" pitchFamily="49" charset="0"/>
                <a:cs typeface="Times New Roman" panose="02020603050405020304" pitchFamily="18" charset="0"/>
              </a:rPr>
              <a:t>foreach</a:t>
            </a:r>
            <a:r>
              <a:rPr lang="en-US" altLang="en-US" sz="2000" dirty="0">
                <a:latin typeface="+mn-lt"/>
                <a:cs typeface="Times New Roman" panose="02020603050405020304" pitchFamily="18" charset="0"/>
              </a:rPr>
              <a:t> statement is</a:t>
            </a:r>
            <a:r>
              <a:rPr lang="en-US" altLang="en-US" sz="2000" dirty="0" smtClean="0">
                <a:latin typeface="+mn-lt"/>
                <a:cs typeface="Times New Roman" panose="02020603050405020304" pitchFamily="18" charset="0"/>
              </a:rPr>
              <a:t>:</a:t>
            </a:r>
            <a:endParaRPr lang="en-US" altLang="en-US" sz="2000" b="1" dirty="0">
              <a:solidFill>
                <a:srgbClr val="0000FF"/>
              </a:solidFill>
              <a:latin typeface="+mn-lt"/>
              <a:cs typeface="Times New Roman" panose="02020603050405020304" pitchFamily="18" charset="0"/>
            </a:endParaRPr>
          </a:p>
        </p:txBody>
      </p:sp>
      <p:pic>
        <p:nvPicPr>
          <p:cNvPr id="8" name="Picture 7" descr="Code has 4 lines as follows. Line 1. For each left parenthesis type identifier in array name right parenthesis. Line 2. Left bracket. Line 3, indented once. Statement. Line 4. Right bracket."/>
          <p:cNvPicPr>
            <a:picLocks noChangeAspect="1"/>
          </p:cNvPicPr>
          <p:nvPr/>
        </p:nvPicPr>
        <p:blipFill>
          <a:blip r:embed="rId2"/>
          <a:stretch>
            <a:fillRect/>
          </a:stretch>
        </p:blipFill>
        <p:spPr>
          <a:xfrm>
            <a:off x="653942" y="3332861"/>
            <a:ext cx="4981816" cy="1537400"/>
          </a:xfrm>
          <a:prstGeom prst="rect">
            <a:avLst/>
          </a:prstGeom>
        </p:spPr>
      </p:pic>
      <p:sp>
        <p:nvSpPr>
          <p:cNvPr id="4" name="Text Placeholder 3"/>
          <p:cNvSpPr>
            <a:spLocks noGrp="1"/>
          </p:cNvSpPr>
          <p:nvPr>
            <p:ph type="body" idx="2"/>
          </p:nvPr>
        </p:nvSpPr>
        <p:spPr>
          <a:xfrm>
            <a:off x="457200" y="4829921"/>
            <a:ext cx="8229600" cy="1396104"/>
          </a:xfrm>
        </p:spPr>
        <p:txBody>
          <a:bodyPr/>
          <a:lstStyle/>
          <a:p>
            <a:pPr lvl="1" eaLnBrk="1" hangingPunct="1"/>
            <a:r>
              <a:rPr lang="en-US" altLang="en-US" sz="2000" b="1" dirty="0" smtClean="0">
                <a:cs typeface="Times New Roman" panose="02020603050405020304" pitchFamily="18" charset="0"/>
              </a:rPr>
              <a:t>type</a:t>
            </a:r>
            <a:r>
              <a:rPr lang="en-US" altLang="en-US" sz="2000" dirty="0" smtClean="0">
                <a:cs typeface="Times New Roman" panose="02020603050405020304" pitchFamily="18" charset="0"/>
              </a:rPr>
              <a:t> </a:t>
            </a:r>
            <a:r>
              <a:rPr lang="en-US" altLang="en-US" sz="2000" dirty="0">
                <a:cs typeface="Times New Roman" panose="02020603050405020304" pitchFamily="18" charset="0"/>
              </a:rPr>
              <a:t>and </a:t>
            </a:r>
            <a:r>
              <a:rPr lang="en-US" altLang="en-US" sz="2000" b="1" dirty="0">
                <a:cs typeface="Times New Roman" panose="02020603050405020304" pitchFamily="18" charset="0"/>
              </a:rPr>
              <a:t>identifier</a:t>
            </a:r>
            <a:r>
              <a:rPr lang="en-US" altLang="en-US" sz="2000" dirty="0">
                <a:cs typeface="Times New Roman" panose="02020603050405020304" pitchFamily="18" charset="0"/>
              </a:rPr>
              <a:t> are the type and name (</a:t>
            </a:r>
            <a:r>
              <a:rPr lang="en-US" altLang="en-US" sz="2000" dirty="0" smtClean="0">
                <a:cs typeface="Times New Roman" panose="02020603050405020304" pitchFamily="18" charset="0"/>
              </a:rPr>
              <a:t>example </a:t>
            </a:r>
            <a:r>
              <a:rPr lang="en-US" altLang="en-US" sz="2000" b="1" dirty="0">
                <a:latin typeface="Consolas" panose="020B0609020204030204" pitchFamily="49" charset="0"/>
                <a:cs typeface="Times New Roman" panose="02020603050405020304" pitchFamily="18" charset="0"/>
              </a:rPr>
              <a:t>int</a:t>
            </a:r>
            <a:r>
              <a:rPr lang="en-US" altLang="en-US" sz="2000" dirty="0">
                <a:latin typeface="Consolas" panose="020B0609020204030204" pitchFamily="49" charset="0"/>
                <a:cs typeface="Times New Roman" panose="02020603050405020304" pitchFamily="18" charset="0"/>
              </a:rPr>
              <a:t> </a:t>
            </a:r>
            <a:r>
              <a:rPr lang="en-US" altLang="en-US" sz="2000" b="1" dirty="0">
                <a:latin typeface="Consolas" panose="020B0609020204030204" pitchFamily="49" charset="0"/>
                <a:cs typeface="Times New Roman" panose="02020603050405020304" pitchFamily="18" charset="0"/>
              </a:rPr>
              <a:t>number</a:t>
            </a:r>
            <a:r>
              <a:rPr lang="en-US" altLang="en-US" sz="2000" dirty="0">
                <a:cs typeface="Times New Roman" panose="02020603050405020304" pitchFamily="18" charset="0"/>
              </a:rPr>
              <a:t>) of </a:t>
            </a:r>
            <a:br>
              <a:rPr lang="en-US" altLang="en-US" sz="2000" dirty="0">
                <a:cs typeface="Times New Roman" panose="02020603050405020304" pitchFamily="18" charset="0"/>
              </a:rPr>
            </a:br>
            <a:r>
              <a:rPr lang="en-US" altLang="en-US" sz="2000" dirty="0">
                <a:cs typeface="Times New Roman" panose="02020603050405020304" pitchFamily="18" charset="0"/>
              </a:rPr>
              <a:t>the </a:t>
            </a:r>
            <a:r>
              <a:rPr lang="en-US" altLang="en-US" sz="2000" b="1" dirty="0">
                <a:solidFill>
                  <a:schemeClr val="tx1"/>
                </a:solidFill>
                <a:cs typeface="Times New Roman" panose="02020603050405020304" pitchFamily="18" charset="0"/>
              </a:rPr>
              <a:t>iteration variable</a:t>
            </a:r>
            <a:r>
              <a:rPr lang="en-US" altLang="en-US" sz="2000" dirty="0">
                <a:cs typeface="Times New Roman" panose="02020603050405020304" pitchFamily="18" charset="0"/>
              </a:rPr>
              <a:t>.</a:t>
            </a:r>
          </a:p>
          <a:p>
            <a:pPr lvl="1" eaLnBrk="1" hangingPunct="1"/>
            <a:r>
              <a:rPr lang="en-US" altLang="en-US" sz="2000" b="1" dirty="0">
                <a:cs typeface="Times New Roman" panose="02020603050405020304" pitchFamily="18" charset="0"/>
              </a:rPr>
              <a:t>arrayName</a:t>
            </a:r>
            <a:r>
              <a:rPr lang="en-US" altLang="en-US" sz="2000" dirty="0">
                <a:cs typeface="Times New Roman" panose="02020603050405020304" pitchFamily="18" charset="0"/>
              </a:rPr>
              <a:t> is the array through which to iterate</a:t>
            </a:r>
            <a:r>
              <a:rPr lang="en-US" altLang="en-US" sz="2000" dirty="0" smtClean="0">
                <a:cs typeface="Times New Roman" panose="02020603050405020304" pitchFamily="18" charset="0"/>
              </a:rPr>
              <a:t>.</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4145471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(6 </a:t>
            </a:r>
            <a:r>
              <a:rPr lang="en-US" sz="2000" b="0" dirty="0"/>
              <a:t>of 9)</a:t>
            </a:r>
            <a:endParaRPr lang="en-US" dirty="0"/>
          </a:p>
        </p:txBody>
      </p:sp>
      <p:sp>
        <p:nvSpPr>
          <p:cNvPr id="3" name="Text Placeholder 2"/>
          <p:cNvSpPr>
            <a:spLocks noGrp="1"/>
          </p:cNvSpPr>
          <p:nvPr>
            <p:ph type="body" idx="1"/>
          </p:nvPr>
        </p:nvSpPr>
        <p:spPr/>
        <p:txBody>
          <a:bodyPr/>
          <a:lstStyle/>
          <a:p>
            <a:pPr marL="0" indent="0" algn="just">
              <a:buNone/>
            </a:pPr>
            <a:r>
              <a:rPr lang="en-US" sz="2400" b="1" dirty="0">
                <a:ea typeface="Times New Roman" pitchFamily="18" charset="0"/>
                <a:cs typeface="Calibri" panose="020F0502020204030204" pitchFamily="34" charset="0"/>
              </a:rPr>
              <a:t>8.4.5 Iterating Through Arrays with </a:t>
            </a:r>
            <a:r>
              <a:rPr lang="en-US" sz="2400" b="1" dirty="0" smtClean="0">
                <a:latin typeface="Consolas" panose="020B0609020204030204" pitchFamily="49" charset="0"/>
                <a:ea typeface="Times New Roman" pitchFamily="18" charset="0"/>
                <a:cs typeface="Calibri" panose="020F0502020204030204" pitchFamily="34" charset="0"/>
              </a:rPr>
              <a:t>foreach</a:t>
            </a:r>
            <a:endParaRPr lang="en-US" altLang="en-US" sz="2400" dirty="0" smtClean="0">
              <a:latin typeface="+mn-lt"/>
              <a:cs typeface="Times New Roman" panose="02020603050405020304" pitchFamily="18" charset="0"/>
            </a:endParaRPr>
          </a:p>
          <a:p>
            <a:pPr algn="just" eaLnBrk="1" hangingPunct="1"/>
            <a:r>
              <a:rPr lang="en-US" altLang="en-US" sz="2400" dirty="0" smtClean="0">
                <a:latin typeface="+mn-lt"/>
                <a:cs typeface="Times New Roman" panose="02020603050405020304" pitchFamily="18" charset="0"/>
              </a:rPr>
              <a:t>The </a:t>
            </a:r>
            <a:r>
              <a:rPr lang="en-US" altLang="en-US" sz="2400" dirty="0">
                <a:latin typeface="+mn-lt"/>
                <a:cs typeface="Times New Roman" panose="02020603050405020304" pitchFamily="18" charset="0"/>
              </a:rPr>
              <a:t>type of the iteration variable must be consistent with the type of the elements in the array.</a:t>
            </a:r>
          </a:p>
          <a:p>
            <a:pPr eaLnBrk="1" hangingPunct="1"/>
            <a:r>
              <a:rPr lang="en-US" altLang="en-US" sz="2400" dirty="0">
                <a:latin typeface="+mn-lt"/>
                <a:cs typeface="Times New Roman" panose="02020603050405020304" pitchFamily="18" charset="0"/>
              </a:rPr>
              <a:t>The iteration variable represents successive values in the array on successive iterations of the </a:t>
            </a:r>
            <a:r>
              <a:rPr lang="en-US" altLang="en-US" sz="2400" dirty="0">
                <a:latin typeface="Consolas" panose="020B0609020204030204" pitchFamily="49" charset="0"/>
                <a:cs typeface="Times New Roman" panose="02020603050405020304" pitchFamily="18" charset="0"/>
              </a:rPr>
              <a:t>foreach</a:t>
            </a:r>
            <a:r>
              <a:rPr lang="en-US" altLang="en-US" sz="2400" dirty="0">
                <a:latin typeface="+mn-lt"/>
                <a:cs typeface="Times New Roman" panose="02020603050405020304" pitchFamily="18" charset="0"/>
              </a:rPr>
              <a:t> statement</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316215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(7 </a:t>
            </a:r>
            <a:r>
              <a:rPr lang="en-US" sz="2000" b="0" dirty="0"/>
              <a:t>of 9)</a:t>
            </a:r>
            <a:endParaRPr lang="en-US" dirty="0"/>
          </a:p>
        </p:txBody>
      </p:sp>
      <p:sp>
        <p:nvSpPr>
          <p:cNvPr id="3" name="Text Placeholder 2"/>
          <p:cNvSpPr>
            <a:spLocks noGrp="1"/>
          </p:cNvSpPr>
          <p:nvPr>
            <p:ph type="body" idx="1"/>
          </p:nvPr>
        </p:nvSpPr>
        <p:spPr/>
        <p:txBody>
          <a:bodyPr/>
          <a:lstStyle/>
          <a:p>
            <a:r>
              <a:rPr lang="en-US" altLang="en-US" sz="2400" dirty="0">
                <a:latin typeface="+mn-lt"/>
                <a:cs typeface="Times New Roman" panose="02020603050405020304" pitchFamily="18" charset="0"/>
              </a:rPr>
              <a:t>Figure 8.6 uses the </a:t>
            </a:r>
            <a:r>
              <a:rPr lang="en-US" altLang="en-US" sz="2400" dirty="0">
                <a:latin typeface="Consolas" panose="020B0609020204030204" pitchFamily="49" charset="0"/>
                <a:cs typeface="Times New Roman" panose="02020603050405020304" pitchFamily="18" charset="0"/>
              </a:rPr>
              <a:t>foreach</a:t>
            </a:r>
            <a:r>
              <a:rPr lang="en-US" altLang="en-US" sz="2400" dirty="0">
                <a:latin typeface="+mn-lt"/>
                <a:cs typeface="Times New Roman" panose="02020603050405020304" pitchFamily="18" charset="0"/>
              </a:rPr>
              <a:t> statement to calculate the sum of the integers in an array of student grades</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r>
              <a:rPr lang="en-US" altLang="en-US" sz="2400" dirty="0">
                <a:latin typeface="+mn-lt"/>
                <a:cs typeface="Times New Roman" panose="02020603050405020304" pitchFamily="18" charset="0"/>
              </a:rPr>
              <a:t>The foreach statement can be used in place of the for statement whenever code looping through an array does not need to know the index of the current array element</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175010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8.4</a:t>
            </a:r>
          </a:p>
        </p:txBody>
      </p:sp>
      <p:sp>
        <p:nvSpPr>
          <p:cNvPr id="3" name="Text Placeholder 2"/>
          <p:cNvSpPr>
            <a:spLocks noGrp="1"/>
          </p:cNvSpPr>
          <p:nvPr>
            <p:ph type="body" idx="1"/>
          </p:nvPr>
        </p:nvSpPr>
        <p:spPr/>
        <p:txBody>
          <a:bodyPr/>
          <a:lstStyle/>
          <a:p>
            <a:pPr marL="0" indent="0">
              <a:buNone/>
            </a:pPr>
            <a:r>
              <a:rPr lang="en-US" sz="2400" dirty="0">
                <a:latin typeface="+mn-lt"/>
              </a:rPr>
              <a:t>Any attempt to change the iteration variable’s value in the body of a </a:t>
            </a:r>
            <a:r>
              <a:rPr lang="en-US" sz="2400" dirty="0">
                <a:latin typeface="Consolas" panose="020B0609020204030204" pitchFamily="49" charset="0"/>
              </a:rPr>
              <a:t>foreach</a:t>
            </a:r>
            <a:r>
              <a:rPr lang="en-US" sz="2400" dirty="0">
                <a:latin typeface="+mn-lt"/>
              </a:rPr>
              <a:t> </a:t>
            </a:r>
            <a:r>
              <a:rPr lang="en-US" sz="2400" dirty="0" smtClean="0">
                <a:latin typeface="+mn-lt"/>
              </a:rPr>
              <a:t>statement results </a:t>
            </a:r>
            <a:r>
              <a:rPr lang="en-US" sz="2400" dirty="0">
                <a:latin typeface="+mn-lt"/>
              </a:rPr>
              <a:t>in a compilation error.</a:t>
            </a:r>
          </a:p>
        </p:txBody>
      </p:sp>
    </p:spTree>
    <p:extLst>
      <p:ext uri="{BB962C8B-B14F-4D97-AF65-F5344CB8AC3E}">
        <p14:creationId xmlns:p14="http://schemas.microsoft.com/office/powerpoint/2010/main" val="252641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8.6 Using </a:t>
            </a:r>
            <a:r>
              <a:rPr lang="en-US" dirty="0"/>
              <a:t>the </a:t>
            </a:r>
            <a:r>
              <a:rPr lang="en-US" dirty="0" smtClean="0">
                <a:latin typeface="Consolas" panose="020B0609020204030204" pitchFamily="49" charset="0"/>
              </a:rPr>
              <a:t>foreach</a:t>
            </a:r>
            <a:r>
              <a:rPr lang="en-US" dirty="0" smtClean="0"/>
              <a:t> </a:t>
            </a:r>
            <a:r>
              <a:rPr lang="en-US" dirty="0"/>
              <a:t>Statement to Total Integers in an Array</a:t>
            </a:r>
          </a:p>
        </p:txBody>
      </p:sp>
      <p:pic>
        <p:nvPicPr>
          <p:cNvPr id="4" name="Picture 3" descr="Program code. Line 1: forward slash, forward slash, fig. 8.6 colon for each test, period, c s. Line 2: forward slash, forward slash, using the for each statement to total integers in an array, period. Line 3: using system, semi colon. Line 4: blank. Line 5: class for each test. Line 6: left brace. Line 7, indented once: static void main, left parenthesis, right parenthesis. Line 8, indented once: left brace. Line 9, indented twice: i n t, left bracket, right bracket, array = left brace, 87, comma, 68, comma, 94, comma, 100, comma, 83, comma, 78, comma, 85, comma, 91, comma, 76, comma, 87, right brace, semi colon. Line 10, indented twice: i n t, total = 0, semi colon. Line 11: blank. Line 12, indented twice: forward slash, forward slash, add each element’s value to total. Line 13, indented twice: for each, left parenthesis, i n t, number in array, right parenthesis. Line 14, indented twice: left brace. Line 15, indented three times: total + = number, semi colon. Line 16, indented twice: right brace. Line 17: blank. Line 18, indented twice: console, period, write line, left parenthesis, dollar sign, open quotes, total of array elements, colon, left brace, total, right brace, close quotes, right parenthesis, semi colon. Line 19, indented once: right brace. Line 20: right brace. An output. Line 1: total of array elements, colon, 8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20" y="1558106"/>
            <a:ext cx="7346255" cy="4610150"/>
          </a:xfrm>
          <a:prstGeom prst="rect">
            <a:avLst/>
          </a:prstGeom>
        </p:spPr>
      </p:pic>
    </p:spTree>
    <p:extLst>
      <p:ext uri="{BB962C8B-B14F-4D97-AF65-F5344CB8AC3E}">
        <p14:creationId xmlns:p14="http://schemas.microsoft.com/office/powerpoint/2010/main" val="140783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8.5</a:t>
            </a:r>
          </a:p>
        </p:txBody>
      </p:sp>
      <p:sp>
        <p:nvSpPr>
          <p:cNvPr id="3" name="Text Placeholder 2"/>
          <p:cNvSpPr>
            <a:spLocks noGrp="1"/>
          </p:cNvSpPr>
          <p:nvPr>
            <p:ph type="body" idx="1"/>
          </p:nvPr>
        </p:nvSpPr>
        <p:spPr/>
        <p:txBody>
          <a:bodyPr/>
          <a:lstStyle/>
          <a:p>
            <a:pPr marL="0" indent="0">
              <a:buNone/>
            </a:pPr>
            <a:r>
              <a:rPr lang="en-US" sz="2400" dirty="0">
                <a:latin typeface="+mn-lt"/>
              </a:rPr>
              <a:t>Attempting to modify an array element’s value using a </a:t>
            </a:r>
            <a:r>
              <a:rPr lang="en-US" sz="2400" dirty="0">
                <a:latin typeface="Consolas" panose="020B0609020204030204" pitchFamily="49" charset="0"/>
              </a:rPr>
              <a:t>foreach</a:t>
            </a:r>
            <a:r>
              <a:rPr lang="en-US" sz="2400" dirty="0">
                <a:latin typeface="+mn-lt"/>
              </a:rPr>
              <a:t> statement’s iteration </a:t>
            </a:r>
            <a:r>
              <a:rPr lang="en-US" sz="2400" dirty="0" smtClean="0">
                <a:latin typeface="+mn-lt"/>
              </a:rPr>
              <a:t>variable is </a:t>
            </a:r>
            <a:r>
              <a:rPr lang="en-US" sz="2400" dirty="0">
                <a:latin typeface="+mn-lt"/>
              </a:rPr>
              <a:t>a logic error—the iteration variable can be used only to </a:t>
            </a:r>
            <a:r>
              <a:rPr lang="en-US" sz="2400" dirty="0">
                <a:latin typeface="Consolas" panose="020B0609020204030204" pitchFamily="49" charset="0"/>
              </a:rPr>
              <a:t>access</a:t>
            </a:r>
            <a:r>
              <a:rPr lang="en-US" sz="2400" dirty="0">
                <a:latin typeface="+mn-lt"/>
              </a:rPr>
              <a:t> each array </a:t>
            </a:r>
            <a:r>
              <a:rPr lang="en-US" sz="2400" dirty="0" smtClean="0">
                <a:latin typeface="+mn-lt"/>
              </a:rPr>
              <a:t>element’s value</a:t>
            </a:r>
            <a:r>
              <a:rPr lang="en-US" sz="2400" dirty="0">
                <a:latin typeface="+mn-lt"/>
              </a:rPr>
              <a:t>, not modify it.</a:t>
            </a:r>
          </a:p>
        </p:txBody>
      </p:sp>
    </p:spTree>
    <p:extLst>
      <p:ext uri="{BB962C8B-B14F-4D97-AF65-F5344CB8AC3E}">
        <p14:creationId xmlns:p14="http://schemas.microsoft.com/office/powerpoint/2010/main" val="333148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(8 </a:t>
            </a:r>
            <a:r>
              <a:rPr lang="en-US" sz="2000" b="0" dirty="0"/>
              <a:t>of 9)</a:t>
            </a:r>
            <a:endParaRPr lang="en-US" dirty="0"/>
          </a:p>
        </p:txBody>
      </p:sp>
      <p:sp>
        <p:nvSpPr>
          <p:cNvPr id="3" name="Text Placeholder 2"/>
          <p:cNvSpPr>
            <a:spLocks noGrp="1"/>
          </p:cNvSpPr>
          <p:nvPr>
            <p:ph type="body" idx="1"/>
          </p:nvPr>
        </p:nvSpPr>
        <p:spPr/>
        <p:txBody>
          <a:bodyPr/>
          <a:lstStyle/>
          <a:p>
            <a:pPr marL="0" indent="0">
              <a:buNone/>
              <a:defRPr/>
            </a:pPr>
            <a:r>
              <a:rPr lang="en-US" sz="2400" b="1" dirty="0">
                <a:latin typeface="+mn-lt"/>
                <a:ea typeface="Times New Roman" pitchFamily="18" charset="0"/>
                <a:cs typeface="Calibri" panose="020F0502020204030204" pitchFamily="34" charset="0"/>
              </a:rPr>
              <a:t>8.4.6 Using Bar Charts to Display Array Data Graphically; Introducing Type Inference with </a:t>
            </a:r>
            <a:r>
              <a:rPr lang="en-US" sz="2400" b="1" dirty="0">
                <a:latin typeface="Consolas" panose="020B0609020204030204" pitchFamily="49" charset="0"/>
                <a:ea typeface="Times New Roman" pitchFamily="18" charset="0"/>
                <a:cs typeface="Calibri" panose="020F0502020204030204" pitchFamily="34" charset="0"/>
              </a:rPr>
              <a:t>var</a:t>
            </a:r>
            <a:r>
              <a:rPr lang="en-US" sz="2400" dirty="0">
                <a:latin typeface="Consolas" panose="020B0609020204030204" pitchFamily="49" charset="0"/>
                <a:ea typeface="Times New Roman" pitchFamily="18" charset="0"/>
                <a:cs typeface="Calibri" panose="020F0502020204030204" pitchFamily="34" charset="0"/>
              </a:rPr>
              <a:t> </a:t>
            </a:r>
          </a:p>
          <a:p>
            <a:pPr>
              <a:defRPr/>
            </a:pPr>
            <a:r>
              <a:rPr lang="en-US" sz="2400" dirty="0">
                <a:latin typeface="+mn-lt"/>
                <a:ea typeface="Times New Roman" pitchFamily="18" charset="0"/>
                <a:cs typeface="Calibri" panose="020F0502020204030204" pitchFamily="34" charset="0"/>
              </a:rPr>
              <a:t>The app in </a:t>
            </a:r>
            <a:r>
              <a:rPr lang="en-US" sz="2400" dirty="0" smtClean="0">
                <a:latin typeface="+mn-lt"/>
                <a:ea typeface="Times New Roman" pitchFamily="18" charset="0"/>
                <a:cs typeface="Calibri" panose="020F0502020204030204" pitchFamily="34" charset="0"/>
              </a:rPr>
              <a:t>Figure</a:t>
            </a:r>
            <a:r>
              <a:rPr lang="en-US" sz="2400" dirty="0">
                <a:latin typeface="+mn-lt"/>
                <a:ea typeface="Times New Roman" pitchFamily="18" charset="0"/>
                <a:cs typeface="Calibri" panose="020F0502020204030204" pitchFamily="34" charset="0"/>
              </a:rPr>
              <a:t> 8.7 stores grade distribution data in an array of 11 elements, each corresponding to a category of grades</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a:p>
            <a:pPr>
              <a:defRPr/>
            </a:pPr>
            <a:r>
              <a:rPr lang="en-US" sz="2400" dirty="0">
                <a:latin typeface="Consolas" panose="020B0609020204030204" pitchFamily="49" charset="0"/>
                <a:ea typeface="Times New Roman" pitchFamily="18" charset="0"/>
                <a:cs typeface="Calibri" panose="020F0502020204030204" pitchFamily="34" charset="0"/>
              </a:rPr>
              <a:t>array[0] </a:t>
            </a:r>
            <a:r>
              <a:rPr lang="en-US" sz="2400" dirty="0">
                <a:latin typeface="+mn-lt"/>
                <a:ea typeface="Times New Roman" pitchFamily="18" charset="0"/>
                <a:cs typeface="Calibri" panose="020F0502020204030204" pitchFamily="34" charset="0"/>
              </a:rPr>
              <a:t>indicates the number of grades in the range 0–9.</a:t>
            </a:r>
          </a:p>
          <a:p>
            <a:pPr>
              <a:defRPr/>
            </a:pPr>
            <a:r>
              <a:rPr lang="en-US" sz="2400" dirty="0">
                <a:latin typeface="Consolas" panose="020B0609020204030204" pitchFamily="49" charset="0"/>
                <a:ea typeface="Times New Roman" pitchFamily="18" charset="0"/>
                <a:cs typeface="Calibri" panose="020F0502020204030204" pitchFamily="34" charset="0"/>
              </a:rPr>
              <a:t>array[7] </a:t>
            </a:r>
            <a:r>
              <a:rPr lang="en-US" sz="2400" dirty="0">
                <a:latin typeface="+mn-lt"/>
                <a:ea typeface="Times New Roman" pitchFamily="18" charset="0"/>
                <a:cs typeface="Calibri" panose="020F0502020204030204" pitchFamily="34" charset="0"/>
              </a:rPr>
              <a:t>indicates the number of grades in the range 70–79.</a:t>
            </a:r>
          </a:p>
          <a:p>
            <a:pPr>
              <a:defRPr/>
            </a:pPr>
            <a:r>
              <a:rPr lang="en-US" sz="2400" dirty="0">
                <a:latin typeface="Consolas" panose="020B0609020204030204" pitchFamily="49" charset="0"/>
                <a:ea typeface="Times New Roman" pitchFamily="18" charset="0"/>
                <a:cs typeface="Calibri" panose="020F0502020204030204" pitchFamily="34" charset="0"/>
              </a:rPr>
              <a:t>array[10] </a:t>
            </a:r>
            <a:r>
              <a:rPr lang="en-US" sz="2400" dirty="0">
                <a:latin typeface="+mn-lt"/>
                <a:ea typeface="Times New Roman" pitchFamily="18" charset="0"/>
                <a:cs typeface="Calibri" panose="020F0502020204030204" pitchFamily="34" charset="0"/>
              </a:rPr>
              <a:t>indicates the number of 100 grades</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419646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8.7</a:t>
            </a:r>
            <a:r>
              <a:rPr lang="en-US" dirty="0"/>
              <a:t> Bar Chart Displaying </a:t>
            </a:r>
            <a:r>
              <a:rPr lang="en-US" dirty="0" smtClean="0"/>
              <a:t>App </a:t>
            </a:r>
            <a:r>
              <a:rPr lang="en-US" sz="2000" b="0" dirty="0" smtClean="0"/>
              <a:t>(1 of 3)</a:t>
            </a:r>
            <a:endParaRPr lang="en-US" sz="2000" b="0" dirty="0"/>
          </a:p>
        </p:txBody>
      </p:sp>
      <p:pic>
        <p:nvPicPr>
          <p:cNvPr id="5" name="Picture 4" descr="The program code for displaying the bar chart app. Line 1: forward slash, forward slash, fig. 8.7, colon, bar chart, period, c s. Line 2: forward slash, forward slash, bar chart displaying a p p. Line 3: using system, semicolon. Line 4: blank. Line 5: class bar chart. Line 6: left brace. Line 7, indented once: static void main, left parenthesis, right parenthesis. Line 8, indented once: left brace. Line 9, indented twice: i n t, left bracket, right bracket, array = left brace, 0, comma, 0, comma, 0, comma, 0, comma, 0, comma, 0, comma, 1, comma, 2, comma, 4, comma, 2, comma, 1, right brace, semicolon, forward slash, forward slash, distribution. Line 10: blank. Line 11, indented twice: console, period, write line, left parenthesis, open quotes, grade distribution colon, close quotes, right parenthesis, semicolon. Line 1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15" y="1689909"/>
            <a:ext cx="8034491" cy="2751162"/>
          </a:xfrm>
          <a:prstGeom prst="rect">
            <a:avLst/>
          </a:prstGeom>
        </p:spPr>
      </p:pic>
    </p:spTree>
    <p:extLst>
      <p:ext uri="{BB962C8B-B14F-4D97-AF65-F5344CB8AC3E}">
        <p14:creationId xmlns:p14="http://schemas.microsoft.com/office/powerpoint/2010/main" val="1864606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3)</a:t>
            </a:r>
            <a:endParaRPr lang="en-US" sz="2000" b="0" dirty="0"/>
          </a:p>
        </p:txBody>
      </p:sp>
      <p:sp>
        <p:nvSpPr>
          <p:cNvPr id="3" name="Text Placeholder 2"/>
          <p:cNvSpPr>
            <a:spLocks noGrp="1"/>
          </p:cNvSpPr>
          <p:nvPr>
            <p:ph type="body" idx="1"/>
          </p:nvPr>
        </p:nvSpPr>
        <p:spPr>
          <a:xfrm>
            <a:off x="457200" y="1600200"/>
            <a:ext cx="8229600" cy="4748048"/>
          </a:xfrm>
        </p:spPr>
        <p:txBody>
          <a:bodyPr/>
          <a:lstStyle/>
          <a:p>
            <a:pPr marL="432000" indent="-432000">
              <a:spcBef>
                <a:spcPts val="500"/>
              </a:spcBef>
              <a:buNone/>
            </a:pPr>
            <a:r>
              <a:rPr lang="en-US" sz="2000" b="1" dirty="0" smtClean="0">
                <a:solidFill>
                  <a:schemeClr val="tx2"/>
                </a:solidFill>
                <a:latin typeface="+mn-lt"/>
              </a:rPr>
              <a:t>8.1</a:t>
            </a:r>
            <a:r>
              <a:rPr lang="en-US" sz="2000" b="1" dirty="0">
                <a:latin typeface="+mn-lt"/>
              </a:rPr>
              <a:t> </a:t>
            </a:r>
            <a:r>
              <a:rPr lang="en-US" sz="2000" dirty="0" smtClean="0">
                <a:latin typeface="+mn-lt"/>
              </a:rPr>
              <a:t>Introduction</a:t>
            </a:r>
            <a:endParaRPr lang="en-US" sz="2000" dirty="0">
              <a:latin typeface="+mn-lt"/>
            </a:endParaRPr>
          </a:p>
          <a:p>
            <a:pPr marL="432000" indent="-432000">
              <a:spcBef>
                <a:spcPts val="500"/>
              </a:spcBef>
              <a:buNone/>
            </a:pPr>
            <a:r>
              <a:rPr lang="en-US" sz="2000" b="1" dirty="0">
                <a:solidFill>
                  <a:schemeClr val="tx2"/>
                </a:solidFill>
                <a:latin typeface="+mn-lt"/>
              </a:rPr>
              <a:t>8.2</a:t>
            </a:r>
            <a:r>
              <a:rPr lang="en-US" sz="2000" b="1" dirty="0">
                <a:latin typeface="+mn-lt"/>
              </a:rPr>
              <a:t> </a:t>
            </a:r>
            <a:r>
              <a:rPr lang="en-US" sz="2000" dirty="0">
                <a:latin typeface="+mn-lt"/>
              </a:rPr>
              <a:t>Arrays</a:t>
            </a:r>
          </a:p>
          <a:p>
            <a:pPr marL="432000" indent="-432000">
              <a:spcBef>
                <a:spcPts val="500"/>
              </a:spcBef>
              <a:buNone/>
              <a:tabLst>
                <a:tab pos="176213" algn="l"/>
                <a:tab pos="357188" algn="l"/>
              </a:tabLst>
            </a:pPr>
            <a:r>
              <a:rPr lang="en-US" sz="2000" b="1" dirty="0">
                <a:solidFill>
                  <a:schemeClr val="tx2"/>
                </a:solidFill>
                <a:latin typeface="+mn-lt"/>
              </a:rPr>
              <a:t>8.3</a:t>
            </a:r>
            <a:r>
              <a:rPr lang="en-US" sz="2000" b="1" dirty="0">
                <a:latin typeface="+mn-lt"/>
              </a:rPr>
              <a:t> </a:t>
            </a:r>
            <a:r>
              <a:rPr lang="en-US" sz="2000" dirty="0">
                <a:latin typeface="+mn-lt"/>
              </a:rPr>
              <a:t>Declaring and Creating Arrays</a:t>
            </a:r>
          </a:p>
          <a:p>
            <a:pPr marL="432000" indent="-432000">
              <a:spcBef>
                <a:spcPts val="500"/>
              </a:spcBef>
              <a:buNone/>
            </a:pPr>
            <a:r>
              <a:rPr lang="en-US" sz="2000" b="1" dirty="0">
                <a:solidFill>
                  <a:schemeClr val="tx2"/>
                </a:solidFill>
                <a:latin typeface="+mn-lt"/>
              </a:rPr>
              <a:t>8.4 </a:t>
            </a:r>
            <a:r>
              <a:rPr lang="en-US" sz="2000" dirty="0">
                <a:latin typeface="+mn-lt"/>
              </a:rPr>
              <a:t>Examples Using Arrays</a:t>
            </a:r>
          </a:p>
          <a:p>
            <a:pPr marL="486000" lvl="1" indent="0">
              <a:buNone/>
              <a:tabLst>
                <a:tab pos="630238" algn="l"/>
              </a:tabLst>
            </a:pPr>
            <a:r>
              <a:rPr lang="en-US" sz="2000" dirty="0">
                <a:solidFill>
                  <a:schemeClr val="tx2"/>
                </a:solidFill>
                <a:latin typeface="+mn-lt"/>
              </a:rPr>
              <a:t>8.4.1</a:t>
            </a:r>
            <a:r>
              <a:rPr lang="en-US" sz="2000" dirty="0">
                <a:latin typeface="+mn-lt"/>
              </a:rPr>
              <a:t> Creating and Initializing an Array</a:t>
            </a:r>
          </a:p>
          <a:p>
            <a:pPr marL="486000" lvl="1" indent="0">
              <a:buNone/>
              <a:tabLst>
                <a:tab pos="630238" algn="l"/>
              </a:tabLst>
            </a:pPr>
            <a:r>
              <a:rPr lang="en-US" sz="2000" dirty="0">
                <a:solidFill>
                  <a:schemeClr val="tx2"/>
                </a:solidFill>
                <a:latin typeface="+mn-lt"/>
              </a:rPr>
              <a:t>8.4.2</a:t>
            </a:r>
            <a:r>
              <a:rPr lang="en-US" sz="2000" dirty="0">
                <a:latin typeface="+mn-lt"/>
              </a:rPr>
              <a:t> Using an Array Initializer</a:t>
            </a:r>
          </a:p>
          <a:p>
            <a:pPr marL="486000" lvl="1" indent="0">
              <a:buNone/>
              <a:tabLst>
                <a:tab pos="630238" algn="l"/>
              </a:tabLst>
            </a:pPr>
            <a:r>
              <a:rPr lang="en-US" sz="2000" dirty="0">
                <a:solidFill>
                  <a:schemeClr val="tx2"/>
                </a:solidFill>
                <a:latin typeface="+mn-lt"/>
              </a:rPr>
              <a:t>8.4.3</a:t>
            </a:r>
            <a:r>
              <a:rPr lang="en-US" sz="2000" dirty="0">
                <a:latin typeface="+mn-lt"/>
              </a:rPr>
              <a:t> Calculating a Value to Store in </a:t>
            </a:r>
            <a:r>
              <a:rPr lang="en-US" sz="2000" dirty="0" smtClean="0">
                <a:latin typeface="+mn-lt"/>
              </a:rPr>
              <a:t>Each </a:t>
            </a:r>
            <a:r>
              <a:rPr lang="en-US" sz="2000" dirty="0">
                <a:latin typeface="+mn-lt"/>
              </a:rPr>
              <a:t>Array </a:t>
            </a:r>
            <a:r>
              <a:rPr lang="en-US" sz="2000" dirty="0" smtClean="0">
                <a:latin typeface="+mn-lt"/>
              </a:rPr>
              <a:t>Element</a:t>
            </a:r>
          </a:p>
          <a:p>
            <a:pPr marL="486000" lvl="1" indent="0">
              <a:buNone/>
              <a:tabLst>
                <a:tab pos="630238" algn="l"/>
              </a:tabLst>
            </a:pPr>
            <a:r>
              <a:rPr lang="en-US" sz="2000" dirty="0">
                <a:solidFill>
                  <a:schemeClr val="tx2"/>
                </a:solidFill>
                <a:latin typeface="+mn-lt"/>
              </a:rPr>
              <a:t>8.4.4</a:t>
            </a:r>
            <a:r>
              <a:rPr lang="en-US" sz="2000" dirty="0">
                <a:latin typeface="+mn-lt"/>
              </a:rPr>
              <a:t> Summing the Elements of an Array</a:t>
            </a:r>
          </a:p>
          <a:p>
            <a:pPr marL="486000" lvl="1" indent="0">
              <a:buNone/>
              <a:tabLst>
                <a:tab pos="630238" algn="l"/>
              </a:tabLst>
            </a:pPr>
            <a:r>
              <a:rPr lang="en-US" sz="2000" dirty="0">
                <a:solidFill>
                  <a:schemeClr val="tx2"/>
                </a:solidFill>
                <a:latin typeface="+mn-lt"/>
              </a:rPr>
              <a:t>8.4.5</a:t>
            </a:r>
            <a:r>
              <a:rPr lang="en-US" sz="2000" dirty="0">
                <a:latin typeface="+mn-lt"/>
              </a:rPr>
              <a:t> Iterating Through Arrays with </a:t>
            </a:r>
            <a:r>
              <a:rPr lang="en-US" sz="2000" dirty="0">
                <a:latin typeface="Consolas" panose="020B0609020204030204" pitchFamily="49" charset="0"/>
              </a:rPr>
              <a:t>foreach</a:t>
            </a:r>
          </a:p>
          <a:p>
            <a:pPr marL="486000" lvl="1" indent="0">
              <a:buNone/>
            </a:pPr>
            <a:r>
              <a:rPr lang="en-US" sz="2000" dirty="0">
                <a:solidFill>
                  <a:schemeClr val="tx2"/>
                </a:solidFill>
                <a:latin typeface="+mn-lt"/>
              </a:rPr>
              <a:t>8.4.6</a:t>
            </a:r>
            <a:r>
              <a:rPr lang="en-US" sz="2000" dirty="0">
                <a:latin typeface="+mn-lt"/>
              </a:rPr>
              <a:t> Using Bar Charts to Display Array </a:t>
            </a:r>
            <a:r>
              <a:rPr lang="en-US" sz="2000" dirty="0" smtClean="0">
                <a:latin typeface="+mn-lt"/>
              </a:rPr>
              <a:t>Data </a:t>
            </a:r>
            <a:r>
              <a:rPr lang="en-US" sz="2000" dirty="0">
                <a:latin typeface="+mn-lt"/>
              </a:rPr>
              <a:t>Graphically; </a:t>
            </a:r>
            <a:r>
              <a:rPr lang="en-US" sz="2000" dirty="0" smtClean="0">
                <a:latin typeface="+mn-lt"/>
              </a:rPr>
              <a:t>Introducing </a:t>
            </a:r>
            <a:r>
              <a:rPr lang="en-US" sz="2000" dirty="0">
                <a:latin typeface="+mn-lt"/>
              </a:rPr>
              <a:t>Type </a:t>
            </a:r>
            <a:r>
              <a:rPr lang="en-US" sz="2000" dirty="0" smtClean="0">
                <a:latin typeface="+mn-lt"/>
              </a:rPr>
              <a:t>Inference with </a:t>
            </a:r>
            <a:r>
              <a:rPr lang="en-US" sz="2000" dirty="0" smtClean="0">
                <a:latin typeface="Consolas" panose="020B0609020204030204" pitchFamily="49" charset="0"/>
              </a:rPr>
              <a:t>var</a:t>
            </a:r>
          </a:p>
          <a:p>
            <a:pPr marL="486000" lvl="1" indent="0">
              <a:buNone/>
              <a:tabLst>
                <a:tab pos="630238" algn="l"/>
              </a:tabLst>
            </a:pPr>
            <a:r>
              <a:rPr lang="en-US" sz="2000" dirty="0" smtClean="0">
                <a:solidFill>
                  <a:schemeClr val="tx2"/>
                </a:solidFill>
                <a:latin typeface="+mn-lt"/>
              </a:rPr>
              <a:t>8.4.7</a:t>
            </a:r>
            <a:r>
              <a:rPr lang="en-US" sz="2000" dirty="0" smtClean="0">
                <a:latin typeface="+mn-lt"/>
              </a:rPr>
              <a:t> </a:t>
            </a:r>
            <a:r>
              <a:rPr lang="en-US" sz="2000" dirty="0">
                <a:latin typeface="+mn-lt"/>
              </a:rPr>
              <a:t>Using the Elements of an Array </a:t>
            </a:r>
            <a:r>
              <a:rPr lang="en-US" sz="2000" dirty="0" smtClean="0">
                <a:latin typeface="+mn-lt"/>
              </a:rPr>
              <a:t>as Counters</a:t>
            </a:r>
            <a:endParaRPr lang="en-US" sz="2000" dirty="0">
              <a:latin typeface="+mn-lt"/>
            </a:endParaRPr>
          </a:p>
        </p:txBody>
      </p:sp>
    </p:spTree>
    <p:extLst>
      <p:ext uri="{BB962C8B-B14F-4D97-AF65-F5344CB8AC3E}">
        <p14:creationId xmlns:p14="http://schemas.microsoft.com/office/powerpoint/2010/main" val="2499877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8.7 Bar Chart Displaying App </a:t>
            </a:r>
            <a:r>
              <a:rPr lang="en-US" sz="2000" b="0" dirty="0" smtClean="0"/>
              <a:t>(2 </a:t>
            </a:r>
            <a:r>
              <a:rPr lang="en-US" sz="2000" b="0" dirty="0"/>
              <a:t>of 3)</a:t>
            </a:r>
            <a:endParaRPr lang="en-US" dirty="0"/>
          </a:p>
        </p:txBody>
      </p:sp>
      <p:pic>
        <p:nvPicPr>
          <p:cNvPr id="4" name="Picture 3" descr="The program code for displaying the bar chart app. Line 13, indented twice: forward slash, forward slash, for each array element, output a bar of the chart. Line 14, indented twice: for, left parenthesis, v a r, counter = 0, semicolon, counter, left angle bracket, array, period, length, semicolon, + + counter, right parenthesis. Line 15, indented twice: left brace. Line 16, indented three times: forward slash, forward slash, output bar labels, left parenthesis, open quotes, 00 hyphen 09, colon, close quotes, comma, ellipsis, comma, open quotes, 90 hyphen 99 colon, close quotes, comma, open quotes, 100 colon, close quotes, right parenthesis. Line 17, indented three times: if, left parenthesis, counter = = 10, right parenthesis. Line 18, indented three times: left brace. Line 19, indented four times: console, period, write, left parenthesis, open quotes, 100 colon, close quotes, right parenthesis, semicolon. Line 20, indented three times: right brace. Line 21, indented three times: else. Line 22, indented three times: left brace. Line 23, indented four times: console, period, write, left parenthesis, dollar sign, open quotes, left brace, counter, asterisk, 10, colon, d 2, right brace, minus, left brace, counter, asterisk, 10 + 9, colon, d 2, right brace, colon, close quotes, right parenthesis, semicolon. Line 24, indented three times: right brace. Line 25: blank. Line 26, indented three times: forward slash, forward slash, display bar of asterisks. Line 27, indented three times: for, left parenthesis, v a r, stars = 0, semicolon, stars, left angle bracket, array, left bracket, counter, right bracket, semicolon, + + stars, right parenthesis. Line 28, indented three times: left brace. Line 29, indented four times: console, period, write, left parenthesis, open quotes, asterisk, close quotes, right parenthesis, semicolon. Line 30, indented three times: right brace. Line 31: blank. Line 32, indented three times: console, period, write line, left parenthesis, right parenthesis, semicolon, forward slash, forward slash, start a new line of output. Line 33, indented twice: right brace. Line 34, indented once: right brace. Line 3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40" y="1600200"/>
            <a:ext cx="7273520" cy="4529728"/>
          </a:xfrm>
          <a:prstGeom prst="rect">
            <a:avLst/>
          </a:prstGeom>
        </p:spPr>
      </p:pic>
    </p:spTree>
    <p:extLst>
      <p:ext uri="{BB962C8B-B14F-4D97-AF65-F5344CB8AC3E}">
        <p14:creationId xmlns:p14="http://schemas.microsoft.com/office/powerpoint/2010/main" val="4163957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8.7 Bar Chart Displaying App </a:t>
            </a:r>
            <a:r>
              <a:rPr lang="en-US" sz="2000" b="0" dirty="0" smtClean="0"/>
              <a:t>(3 </a:t>
            </a:r>
            <a:r>
              <a:rPr lang="en-US" sz="2000" b="0" dirty="0"/>
              <a:t>of 3)</a:t>
            </a:r>
            <a:endParaRPr lang="en-US" dirty="0"/>
          </a:p>
        </p:txBody>
      </p:sp>
      <p:pic>
        <p:nvPicPr>
          <p:cNvPr id="4" name="Picture 3" descr="The output of bar chart displaying app. Line 1: grade distribution, colon. Line 2: 0 hyphen 09, colon. Line 3: 10 hyphen 19, colon. Line 4: 20 hyphen 29, colon. Line 5: 30 hyphen 39, colon. Line 6: 40 hyphen 49, colon. Line 7: 50 hyphen 59, colon. Line 8: 60 hyphen 69, colon, asterisk. Line 9: 70 hyphen 79, colon, asterisk, asterisk. Line 10: 80 hyphen 89, colon, asterisk, asterisk, asterisk, asterisk. Line 11: 90 hyphen 99, colon, asterisk, asterisk. Line 12: 100, colon,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738507"/>
            <a:ext cx="7954942" cy="2597533"/>
          </a:xfrm>
          <a:prstGeom prst="rect">
            <a:avLst/>
          </a:prstGeom>
        </p:spPr>
      </p:pic>
    </p:spTree>
    <p:extLst>
      <p:ext uri="{BB962C8B-B14F-4D97-AF65-F5344CB8AC3E}">
        <p14:creationId xmlns:p14="http://schemas.microsoft.com/office/powerpoint/2010/main" val="37521716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 Examples Using Arrays </a:t>
            </a:r>
            <a:r>
              <a:rPr lang="en-US" sz="2000" b="0" dirty="0" smtClean="0"/>
              <a:t>(9 </a:t>
            </a:r>
            <a:r>
              <a:rPr lang="en-US" sz="2000" b="0" dirty="0"/>
              <a:t>of 9)</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ea typeface="Times New Roman" pitchFamily="18" charset="0"/>
                <a:cs typeface="Calibri" panose="020F0502020204030204" pitchFamily="34" charset="0"/>
              </a:rPr>
              <a:t>8.4.7 Using the Elements of an Array as Counters </a:t>
            </a:r>
          </a:p>
          <a:p>
            <a:pPr>
              <a:defRPr/>
            </a:pPr>
            <a:r>
              <a:rPr lang="en-US" sz="2400" dirty="0">
                <a:latin typeface="+mn-lt"/>
                <a:ea typeface="Times New Roman" pitchFamily="18" charset="0"/>
                <a:cs typeface="Calibri" panose="020F0502020204030204" pitchFamily="34" charset="0"/>
              </a:rPr>
              <a:t>An array version of our die-rolling app from </a:t>
            </a:r>
            <a:r>
              <a:rPr lang="en-US" sz="2400" dirty="0" smtClean="0">
                <a:latin typeface="+mn-lt"/>
                <a:ea typeface="Times New Roman" pitchFamily="18" charset="0"/>
                <a:cs typeface="Calibri" panose="020F0502020204030204" pitchFamily="34" charset="0"/>
              </a:rPr>
              <a:t>Figure</a:t>
            </a:r>
            <a:r>
              <a:rPr lang="en-US" sz="2400" dirty="0">
                <a:latin typeface="+mn-lt"/>
                <a:ea typeface="Times New Roman" pitchFamily="18" charset="0"/>
                <a:cs typeface="Calibri" panose="020F0502020204030204" pitchFamily="34" charset="0"/>
              </a:rPr>
              <a:t> 7.7 is shown in </a:t>
            </a:r>
            <a:r>
              <a:rPr lang="en-US" sz="2400" dirty="0" smtClean="0">
                <a:latin typeface="+mn-lt"/>
                <a:ea typeface="Times New Roman" pitchFamily="18" charset="0"/>
                <a:cs typeface="Calibri" panose="020F0502020204030204" pitchFamily="34" charset="0"/>
              </a:rPr>
              <a:t>Figure</a:t>
            </a:r>
            <a:r>
              <a:rPr lang="en-US" sz="2400" dirty="0">
                <a:latin typeface="+mn-lt"/>
                <a:ea typeface="Times New Roman" pitchFamily="18" charset="0"/>
                <a:cs typeface="Calibri" panose="020F0502020204030204" pitchFamily="34" charset="0"/>
              </a:rPr>
              <a:t> 8.8</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293218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8.6</a:t>
            </a:r>
          </a:p>
        </p:txBody>
      </p:sp>
      <p:sp>
        <p:nvSpPr>
          <p:cNvPr id="3" name="Text Placeholder 2"/>
          <p:cNvSpPr>
            <a:spLocks noGrp="1"/>
          </p:cNvSpPr>
          <p:nvPr>
            <p:ph type="body" idx="1"/>
          </p:nvPr>
        </p:nvSpPr>
        <p:spPr/>
        <p:txBody>
          <a:bodyPr/>
          <a:lstStyle/>
          <a:p>
            <a:pPr marL="0" indent="0">
              <a:buNone/>
            </a:pPr>
            <a:r>
              <a:rPr lang="en-US" sz="2400" dirty="0">
                <a:latin typeface="+mn-lt"/>
              </a:rPr>
              <a:t>Initializer lists can be used with both arrays and collections. If an implicitly typed </a:t>
            </a:r>
            <a:r>
              <a:rPr lang="en-US" sz="2400" dirty="0" smtClean="0">
                <a:latin typeface="+mn-lt"/>
              </a:rPr>
              <a:t>local variable </a:t>
            </a:r>
            <a:r>
              <a:rPr lang="en-US" sz="2400" dirty="0">
                <a:latin typeface="+mn-lt"/>
              </a:rPr>
              <a:t>is initialized via an initializer list </a:t>
            </a:r>
            <a:r>
              <a:rPr lang="en-US" sz="2400" b="1" dirty="0">
                <a:latin typeface="+mn-lt"/>
              </a:rPr>
              <a:t>without</a:t>
            </a:r>
            <a:r>
              <a:rPr lang="en-US" sz="2400" dirty="0">
                <a:latin typeface="+mn-lt"/>
              </a:rPr>
              <a:t> </a:t>
            </a:r>
            <a:r>
              <a:rPr lang="en-US" sz="2400" dirty="0">
                <a:latin typeface="Consolas" panose="020B0609020204030204" pitchFamily="49" charset="0"/>
              </a:rPr>
              <a:t>new</a:t>
            </a:r>
            <a:r>
              <a:rPr lang="en-US" sz="2400" dirty="0" smtClean="0">
                <a:latin typeface="Consolas" panose="020B0609020204030204" pitchFamily="49" charset="0"/>
              </a:rPr>
              <a:t>[ ]</a:t>
            </a:r>
            <a:r>
              <a:rPr lang="en-US" sz="2400" dirty="0" smtClean="0">
                <a:latin typeface="+mn-lt"/>
              </a:rPr>
              <a:t>, </a:t>
            </a:r>
            <a:r>
              <a:rPr lang="en-US" sz="2400" dirty="0">
                <a:latin typeface="+mn-lt"/>
              </a:rPr>
              <a:t>a compilation error occurs</a:t>
            </a:r>
            <a:r>
              <a:rPr lang="en-US" sz="2400" dirty="0" smtClean="0">
                <a:latin typeface="+mn-lt"/>
              </a:rPr>
              <a:t>, because </a:t>
            </a:r>
            <a:r>
              <a:rPr lang="en-US" sz="2400" dirty="0">
                <a:latin typeface="+mn-lt"/>
              </a:rPr>
              <a:t>the compiler cannot infer whether the variable should be an array or a collection</a:t>
            </a:r>
            <a:r>
              <a:rPr lang="en-US" sz="2400" dirty="0" smtClean="0">
                <a:latin typeface="+mn-lt"/>
              </a:rPr>
              <a:t>. We </a:t>
            </a:r>
            <a:r>
              <a:rPr lang="en-US" sz="2400" dirty="0">
                <a:latin typeface="+mn-lt"/>
              </a:rPr>
              <a:t>use a </a:t>
            </a:r>
            <a:r>
              <a:rPr lang="en-US" sz="2400" dirty="0">
                <a:latin typeface="Consolas" panose="020B0609020204030204" pitchFamily="49" charset="0"/>
              </a:rPr>
              <a:t>List</a:t>
            </a:r>
            <a:r>
              <a:rPr lang="en-US" sz="2400" dirty="0">
                <a:latin typeface="+mn-lt"/>
              </a:rPr>
              <a:t> collection in Chapter 9 and cover collections in detail in Chapter 21.</a:t>
            </a:r>
          </a:p>
        </p:txBody>
      </p:sp>
    </p:spTree>
    <p:extLst>
      <p:ext uri="{BB962C8B-B14F-4D97-AF65-F5344CB8AC3E}">
        <p14:creationId xmlns:p14="http://schemas.microsoft.com/office/powerpoint/2010/main" val="2298941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8.8 Roll </a:t>
            </a:r>
            <a:r>
              <a:rPr lang="en-US" dirty="0"/>
              <a:t>a Six-Sided Die 60,000,000 </a:t>
            </a:r>
            <a:r>
              <a:rPr lang="en-US" dirty="0" smtClean="0"/>
              <a:t>Times </a:t>
            </a:r>
            <a:r>
              <a:rPr lang="en-US" sz="2000" b="0" dirty="0" smtClean="0"/>
              <a:t>(1 of 2)</a:t>
            </a:r>
            <a:endParaRPr lang="en-US" sz="2000" b="0" dirty="0"/>
          </a:p>
        </p:txBody>
      </p:sp>
      <p:pic>
        <p:nvPicPr>
          <p:cNvPr id="4" name="Picture 3" descr="Program code. Line 1: forward slash, forward slash, fig. 8.8, colon, roll die, period, c s. Line 2: forward slash, forward slash, roll a six-sided die 60,000,000 times. Line 3: using system, semicolon. Line 4: blank. Line 5: class roll die. Line 6: left brace. Line 7, indented once: static void main, left parenthesis, right parenthesis. Line 8, indented once: left brace. Line 9, indented twice: v a r, random numbers = new random, left parenthesis, right parenthesis, semicolon, forward slash, forward slash, random-number generator. Line 10, indented twice: v a r, frequency = new i n t, left bracket, 7, right bracket, semicolon, forward slash, forward slash, array of frequency counters. Line 11: blank. Line 12, indented twice: forward slash, forward slash, roll die 60,000,000 times, semicolon, use die value as frequency index. Line 13, indented twice: for, left parenthesis, v a r, roll = 1, semicolon, roll, left angle bracket, = 60000000, semicolon, + + roll, right parenthesis. Line 14, indented twice: left brace. Line 15, indented three times: + + frequency, left bracket, random numbers, period, next, left parenthesis, 1, comma, 7, right parenthesis, right bracket, semicolon. Line 16,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18604"/>
            <a:ext cx="8034491" cy="3604256"/>
          </a:xfrm>
          <a:prstGeom prst="rect">
            <a:avLst/>
          </a:prstGeom>
        </p:spPr>
      </p:pic>
    </p:spTree>
    <p:extLst>
      <p:ext uri="{BB962C8B-B14F-4D97-AF65-F5344CB8AC3E}">
        <p14:creationId xmlns:p14="http://schemas.microsoft.com/office/powerpoint/2010/main" val="1497713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8.8 Roll a Six-Sided Die 60,000,000 Times </a:t>
            </a:r>
            <a:r>
              <a:rPr lang="en-US" sz="2000" b="0" dirty="0" smtClean="0"/>
              <a:t>(2 </a:t>
            </a:r>
            <a:r>
              <a:rPr lang="en-US" sz="2000" b="0" dirty="0"/>
              <a:t>of 2)</a:t>
            </a:r>
            <a:endParaRPr lang="en-US" dirty="0"/>
          </a:p>
        </p:txBody>
      </p:sp>
      <p:pic>
        <p:nvPicPr>
          <p:cNvPr id="4" name="Picture 3" descr="Program code. Line 17: blank. Line 18, indented twice: console, period, write line, left parenthesis, dollar sign, open quotes, left brace, open quotes, face, close quotes, right brace, left brace, open quotes, frequency, close quotes, comma, 10, right brace, close quotes, right parenthesis, semicolon. Line 19: blank. Line 20, indented twice: forward slash, forward slash, output each array element’s value. Line 21, indented twice: for, left parenthesis, v a r, face = 1, semicolon, face left angle bracket frequency, period, length, semicolon, + + face, right parenthesis. Line 22, indented twice: left brace. Line 23, indented three times: console, period, write line, left parenthesis, dollar sign, open quotes, left brace, face, comma, 4, right brace, left brace, frequency, left bracket, face, right bracket, comma, 10, right brace, close quotes, right parenthesis, semicolon. Line 24, indented twice: right brace. Line 25, indented once: right brace. Line 26: right brace. The output shows the face and frequency of a six-sided dice when it is rolled 60,000,000 times. The output is a table with two columns: face, and frequency. The entries are as follows. Face, 1 and frequency, 10004131. Face, 2 and frequency, 9 9 9 8 2 0 0. Face, 3 and frequency, 1 0 0 0 3 7 3 4. Face, 4 and frequency, 9 9 9 9 3 3 2. Face, 5 and frequency, 9 9 9 9 7 9 2. Face, 6 and frequency, 9 9 9 4 8 1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556732"/>
            <a:ext cx="7876180" cy="4081961"/>
          </a:xfrm>
          <a:prstGeom prst="rect">
            <a:avLst/>
          </a:prstGeom>
        </p:spPr>
      </p:pic>
    </p:spTree>
    <p:extLst>
      <p:ext uri="{BB962C8B-B14F-4D97-AF65-F5344CB8AC3E}">
        <p14:creationId xmlns:p14="http://schemas.microsoft.com/office/powerpoint/2010/main" val="3920721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a:t>
            </a:r>
            <a:r>
              <a:rPr lang="en-US" dirty="0" smtClean="0"/>
              <a:t>Handling </a:t>
            </a:r>
            <a:r>
              <a:rPr lang="en-US" sz="2000" b="0" dirty="0" smtClean="0"/>
              <a:t>(1 of 8)</a:t>
            </a:r>
            <a:endParaRPr lang="en-US" sz="2000" b="0" dirty="0"/>
          </a:p>
        </p:txBody>
      </p:sp>
      <p:sp>
        <p:nvSpPr>
          <p:cNvPr id="3" name="Text Placeholder 2"/>
          <p:cNvSpPr>
            <a:spLocks noGrp="1"/>
          </p:cNvSpPr>
          <p:nvPr>
            <p:ph type="body" idx="1"/>
          </p:nvPr>
        </p:nvSpPr>
        <p:spPr/>
        <p:txBody>
          <a:bodyPr/>
          <a:lstStyle/>
          <a:p>
            <a:pPr>
              <a:defRPr/>
            </a:pPr>
            <a:r>
              <a:rPr lang="en-US" sz="2400" dirty="0">
                <a:latin typeface="+mn-lt"/>
                <a:ea typeface="Times New Roman" pitchFamily="18" charset="0"/>
                <a:cs typeface="Calibri" panose="020F0502020204030204" pitchFamily="34" charset="0"/>
              </a:rPr>
              <a:t>Figure 8.9 uses arrays to summarize data collected in a survey</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a:p>
            <a:pPr marL="741600" lvl="1">
              <a:defRPr/>
            </a:pPr>
            <a:r>
              <a:rPr lang="en-US" sz="2400" dirty="0">
                <a:latin typeface="+mn-lt"/>
                <a:ea typeface="Times New Roman" pitchFamily="18" charset="0"/>
                <a:cs typeface="Calibri" panose="020F0502020204030204" pitchFamily="34" charset="0"/>
              </a:rPr>
              <a:t>Twenty students were asked to rate on a scale of 1 to 5 the quality of the food in the student cafeteria, with 1 being “awful” and 5 being “excellent.” Place the 20 responses in an integer array and determine the frequency of each rating</a:t>
            </a:r>
            <a:r>
              <a:rPr lang="en-US" sz="2400" dirty="0" smtClean="0">
                <a:latin typeface="+mn-lt"/>
                <a:ea typeface="Times New Roman" pitchFamily="18" charset="0"/>
                <a:cs typeface="Calibri" panose="020F0502020204030204" pitchFamily="34"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904164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(2 </a:t>
            </a:r>
            <a:r>
              <a:rPr lang="en-US" sz="2000" b="0" dirty="0"/>
              <a:t>of 8)</a:t>
            </a:r>
            <a:endParaRPr lang="en-US" dirty="0"/>
          </a:p>
        </p:txBody>
      </p:sp>
      <p:sp>
        <p:nvSpPr>
          <p:cNvPr id="3" name="Text Placeholder 2"/>
          <p:cNvSpPr>
            <a:spLocks noGrp="1"/>
          </p:cNvSpPr>
          <p:nvPr>
            <p:ph type="body" idx="1"/>
          </p:nvPr>
        </p:nvSpPr>
        <p:spPr>
          <a:xfrm>
            <a:off x="457201" y="1602438"/>
            <a:ext cx="1519084" cy="453531"/>
          </a:xfrm>
        </p:spPr>
        <p:txBody>
          <a:bodyPr/>
          <a:lstStyle/>
          <a:p>
            <a:r>
              <a:rPr lang="en-US" altLang="en-US" sz="2400" dirty="0">
                <a:latin typeface="+mn-lt"/>
                <a:cs typeface="Times New Roman" panose="02020603050405020304" pitchFamily="18" charset="0"/>
              </a:rPr>
              <a:t>When </a:t>
            </a:r>
            <a:r>
              <a:rPr lang="en-US" altLang="en-US" sz="2400" dirty="0" smtClean="0">
                <a:latin typeface="+mn-lt"/>
                <a:cs typeface="Times New Roman" panose="02020603050405020304" pitchFamily="18" charset="0"/>
              </a:rPr>
              <a:t>a</a:t>
            </a:r>
            <a:endParaRPr lang="en-US" altLang="en-US" sz="2400" dirty="0">
              <a:latin typeface="+mn-lt"/>
              <a:cs typeface="Times New Roman" panose="02020603050405020304" pitchFamily="18" charset="0"/>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3747454961"/>
              </p:ext>
            </p:extLst>
          </p:nvPr>
        </p:nvGraphicFramePr>
        <p:xfrm>
          <a:off x="1907513" y="1727378"/>
          <a:ext cx="498900" cy="367616"/>
        </p:xfrm>
        <a:graphic>
          <a:graphicData uri="http://schemas.openxmlformats.org/presentationml/2006/ole">
            <mc:AlternateContent xmlns:mc="http://schemas.openxmlformats.org/markup-compatibility/2006">
              <mc:Choice xmlns:v="urn:schemas-microsoft-com:vml" Requires="v">
                <p:oleObj spid="_x0000_s2174"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907513" y="1727378"/>
                        <a:ext cx="498900" cy="367616"/>
                      </a:xfrm>
                      <a:prstGeom prst="rect">
                        <a:avLst/>
                      </a:prstGeom>
                    </p:spPr>
                  </p:pic>
                </p:oleObj>
              </mc:Fallback>
            </mc:AlternateContent>
          </a:graphicData>
        </a:graphic>
      </p:graphicFrame>
      <p:sp>
        <p:nvSpPr>
          <p:cNvPr id="4" name="Content Placeholder 3"/>
          <p:cNvSpPr>
            <a:spLocks noGrp="1"/>
          </p:cNvSpPr>
          <p:nvPr>
            <p:ph sz="quarter" idx="13"/>
          </p:nvPr>
        </p:nvSpPr>
        <p:spPr>
          <a:xfrm>
            <a:off x="2332673" y="1593999"/>
            <a:ext cx="6250891" cy="442137"/>
          </a:xfrm>
        </p:spPr>
        <p:txBody>
          <a:bodyPr/>
          <a:lstStyle/>
          <a:p>
            <a:pPr marL="432" indent="0">
              <a:buNone/>
            </a:pPr>
            <a:r>
              <a:rPr lang="en-US" altLang="en-US" sz="2400" dirty="0">
                <a:latin typeface="+mn-lt"/>
                <a:cs typeface="Times New Roman" panose="02020603050405020304" pitchFamily="18" charset="0"/>
              </a:rPr>
              <a:t>program executes, the runtime checks array</a:t>
            </a:r>
            <a:endParaRPr lang="en-IN" sz="2400" dirty="0">
              <a:latin typeface="+mn-lt"/>
            </a:endParaRPr>
          </a:p>
        </p:txBody>
      </p:sp>
      <p:sp>
        <p:nvSpPr>
          <p:cNvPr id="5" name="Content Placeholder 4"/>
          <p:cNvSpPr>
            <a:spLocks noGrp="1"/>
          </p:cNvSpPr>
          <p:nvPr>
            <p:ph sz="quarter" idx="14"/>
          </p:nvPr>
        </p:nvSpPr>
        <p:spPr>
          <a:xfrm>
            <a:off x="457200" y="1956658"/>
            <a:ext cx="8494519" cy="3000636"/>
          </a:xfrm>
        </p:spPr>
        <p:txBody>
          <a:bodyPr/>
          <a:lstStyle/>
          <a:p>
            <a:pPr marL="265113" indent="0">
              <a:buNone/>
            </a:pPr>
            <a:r>
              <a:rPr lang="en-US" altLang="en-US" sz="2400" dirty="0" smtClean="0">
                <a:latin typeface="+mn-lt"/>
                <a:cs typeface="Times New Roman" panose="02020603050405020304" pitchFamily="18" charset="0"/>
              </a:rPr>
              <a:t>element </a:t>
            </a:r>
            <a:r>
              <a:rPr lang="en-US" altLang="en-US" sz="2400" dirty="0">
                <a:latin typeface="+mn-lt"/>
                <a:cs typeface="Times New Roman" panose="02020603050405020304" pitchFamily="18" charset="0"/>
              </a:rPr>
              <a:t>indices for validity—all indices must be greater than or equal to 0 and less than the length of the array</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r>
              <a:rPr lang="en-US" altLang="en-US" sz="2400" dirty="0">
                <a:latin typeface="+mn-lt"/>
                <a:cs typeface="Times New Roman" panose="02020603050405020304" pitchFamily="18" charset="0"/>
              </a:rPr>
              <a:t>Any attempt to access an element </a:t>
            </a:r>
            <a:r>
              <a:rPr lang="en-US" altLang="en-US" sz="2400" b="1" dirty="0">
                <a:latin typeface="+mn-lt"/>
                <a:cs typeface="Times New Roman" panose="02020603050405020304" pitchFamily="18" charset="0"/>
              </a:rPr>
              <a:t>outside</a:t>
            </a:r>
            <a:r>
              <a:rPr lang="en-US" altLang="en-US" sz="2400" dirty="0">
                <a:latin typeface="+mn-lt"/>
                <a:cs typeface="Times New Roman" panose="02020603050405020304" pitchFamily="18" charset="0"/>
              </a:rPr>
              <a:t> that range of indices results in a runtime error that's known as an Index </a:t>
            </a:r>
            <a:r>
              <a:rPr lang="en-US" altLang="en-US" sz="2400" dirty="0" smtClean="0">
                <a:latin typeface="Consolas" panose="020B0609020204030204" pitchFamily="49" charset="0"/>
                <a:cs typeface="Times New Roman" panose="02020603050405020304" pitchFamily="18" charset="0"/>
              </a:rPr>
              <a:t>OutOfRangeException</a:t>
            </a:r>
            <a:r>
              <a:rPr lang="en-US" altLang="en-US" sz="2400" dirty="0">
                <a:latin typeface="+mn-lt"/>
                <a:cs typeface="Times New Roman" panose="02020603050405020304" pitchFamily="18" charset="0"/>
              </a:rPr>
              <a:t>.</a:t>
            </a:r>
          </a:p>
          <a:p>
            <a:r>
              <a:rPr lang="en-US" altLang="en-US" sz="2400" dirty="0">
                <a:latin typeface="+mn-lt"/>
                <a:cs typeface="Times New Roman" panose="02020603050405020304" pitchFamily="18" charset="0"/>
              </a:rPr>
              <a:t>At the end of this section, we’ll discuss the invalid response value, demonstrate array </a:t>
            </a:r>
            <a:r>
              <a:rPr lang="en-US" altLang="en-US" sz="2400" b="1" dirty="0">
                <a:solidFill>
                  <a:schemeClr val="tx1"/>
                </a:solidFill>
                <a:latin typeface="+mn-lt"/>
                <a:cs typeface="Times New Roman" panose="02020603050405020304" pitchFamily="18" charset="0"/>
              </a:rPr>
              <a:t>bounds </a:t>
            </a:r>
            <a:r>
              <a:rPr lang="en-US" altLang="en-US" sz="2400" b="1" dirty="0" smtClean="0">
                <a:solidFill>
                  <a:schemeClr val="tx1"/>
                </a:solidFill>
                <a:latin typeface="+mn-lt"/>
                <a:cs typeface="Times New Roman" panose="02020603050405020304" pitchFamily="18" charset="0"/>
              </a:rPr>
              <a:t>checking </a:t>
            </a:r>
            <a:r>
              <a:rPr lang="en-US" altLang="en-US" sz="2400" dirty="0">
                <a:cs typeface="Times New Roman" panose="02020603050405020304" pitchFamily="18" charset="0"/>
              </a:rPr>
              <a:t>and </a:t>
            </a:r>
            <a:r>
              <a:rPr lang="en-US" altLang="en-US" sz="2400" dirty="0" smtClean="0">
                <a:cs typeface="Times New Roman" panose="02020603050405020304" pitchFamily="18" charset="0"/>
              </a:rPr>
              <a:t>introduce</a:t>
            </a:r>
            <a:endParaRPr lang="en-IN" sz="2400" dirty="0"/>
          </a:p>
        </p:txBody>
      </p:sp>
      <p:graphicFrame>
        <p:nvGraphicFramePr>
          <p:cNvPr id="10" name="Object 9" descr="C sharp s"/>
          <p:cNvGraphicFramePr>
            <a:graphicFrameLocks noChangeAspect="1"/>
          </p:cNvGraphicFramePr>
          <p:nvPr>
            <p:extLst>
              <p:ext uri="{D42A27DB-BD31-4B8C-83A1-F6EECF244321}">
                <p14:modId xmlns:p14="http://schemas.microsoft.com/office/powerpoint/2010/main" val="2127738611"/>
              </p:ext>
            </p:extLst>
          </p:nvPr>
        </p:nvGraphicFramePr>
        <p:xfrm>
          <a:off x="747573" y="4987004"/>
          <a:ext cx="655637" cy="366713"/>
        </p:xfrm>
        <a:graphic>
          <a:graphicData uri="http://schemas.openxmlformats.org/presentationml/2006/ole">
            <mc:AlternateContent xmlns:mc="http://schemas.openxmlformats.org/markup-compatibility/2006">
              <mc:Choice xmlns:v="urn:schemas-microsoft-com:vml" Requires="v">
                <p:oleObj spid="_x0000_s2175" name="Equation" r:id="rId5" imgW="317160" imgH="177480" progId="Equation.DSMT4">
                  <p:embed/>
                </p:oleObj>
              </mc:Choice>
              <mc:Fallback>
                <p:oleObj name="Equation" r:id="rId5" imgW="317160" imgH="177480" progId="Equation.DSMT4">
                  <p:embed/>
                  <p:pic>
                    <p:nvPicPr>
                      <p:cNvPr id="9" name="Object 8"/>
                      <p:cNvPicPr/>
                      <p:nvPr/>
                    </p:nvPicPr>
                    <p:blipFill>
                      <a:blip r:embed="rId6"/>
                      <a:stretch>
                        <a:fillRect/>
                      </a:stretch>
                    </p:blipFill>
                    <p:spPr>
                      <a:xfrm>
                        <a:off x="747573" y="4987004"/>
                        <a:ext cx="655637" cy="366713"/>
                      </a:xfrm>
                      <a:prstGeom prst="rect">
                        <a:avLst/>
                      </a:prstGeom>
                    </p:spPr>
                  </p:pic>
                </p:oleObj>
              </mc:Fallback>
            </mc:AlternateContent>
          </a:graphicData>
        </a:graphic>
      </p:graphicFrame>
      <p:sp>
        <p:nvSpPr>
          <p:cNvPr id="7" name="Content Placeholder 6"/>
          <p:cNvSpPr>
            <a:spLocks noGrp="1"/>
          </p:cNvSpPr>
          <p:nvPr>
            <p:ph sz="quarter" idx="16"/>
          </p:nvPr>
        </p:nvSpPr>
        <p:spPr>
          <a:xfrm>
            <a:off x="457201" y="4898436"/>
            <a:ext cx="8229599" cy="853435"/>
          </a:xfrm>
        </p:spPr>
        <p:txBody>
          <a:bodyPr/>
          <a:lstStyle/>
          <a:p>
            <a:pPr marL="265113" indent="635000">
              <a:buNone/>
            </a:pPr>
            <a:r>
              <a:rPr lang="en-US" altLang="en-US" sz="2400" dirty="0" smtClean="0">
                <a:latin typeface="+mn-lt"/>
                <a:cs typeface="Times New Roman" panose="02020603050405020304" pitchFamily="18" charset="0"/>
              </a:rPr>
              <a:t>exception-handling mechanism </a:t>
            </a:r>
            <a:r>
              <a:rPr lang="en-US" altLang="en-US" sz="2400" dirty="0">
                <a:cs typeface="Times New Roman" panose="02020603050405020304" pitchFamily="18" charset="0"/>
              </a:rPr>
              <a:t>, which</a:t>
            </a:r>
            <a:r>
              <a:rPr lang="en-IN" altLang="en-US" sz="2400" dirty="0"/>
              <a:t> </a:t>
            </a:r>
            <a:r>
              <a:rPr lang="en-US" altLang="en-US" sz="2400" dirty="0">
                <a:cs typeface="Times New Roman" panose="02020603050405020304" pitchFamily="18" charset="0"/>
              </a:rPr>
              <a:t>can be used to detect and handle an </a:t>
            </a:r>
            <a:r>
              <a:rPr lang="en-US" altLang="en-US" sz="2400" dirty="0">
                <a:latin typeface="Consolas" panose="020B0609020204030204" pitchFamily="49" charset="0"/>
                <a:cs typeface="Times New Roman" panose="02020603050405020304" pitchFamily="18" charset="0"/>
              </a:rPr>
              <a:t>IndexOutOfRangeException</a:t>
            </a:r>
            <a:r>
              <a:rPr lang="en-US" altLang="en-US" sz="2400" dirty="0" smtClean="0">
                <a:cs typeface="Times New Roman" panose="02020603050405020304" pitchFamily="18" charset="0"/>
              </a:rPr>
              <a:t>.</a:t>
            </a:r>
            <a:endParaRPr lang="en-US" altLang="en-US" sz="2400" dirty="0">
              <a:cs typeface="Times New Roman" panose="02020603050405020304" pitchFamily="18" charset="0"/>
            </a:endParaRPr>
          </a:p>
        </p:txBody>
      </p:sp>
    </p:spTree>
    <p:extLst>
      <p:ext uri="{BB962C8B-B14F-4D97-AF65-F5344CB8AC3E}">
        <p14:creationId xmlns:p14="http://schemas.microsoft.com/office/powerpoint/2010/main" val="3160981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8.9 Poll Analysis </a:t>
            </a:r>
            <a:r>
              <a:rPr lang="en-US" dirty="0" smtClean="0"/>
              <a:t>App </a:t>
            </a:r>
            <a:r>
              <a:rPr lang="en-US" sz="2000" b="0" dirty="0" smtClean="0"/>
              <a:t>(1 of 4)</a:t>
            </a:r>
            <a:endParaRPr lang="en-US" sz="2000" b="0" dirty="0"/>
          </a:p>
        </p:txBody>
      </p:sp>
      <p:pic>
        <p:nvPicPr>
          <p:cNvPr id="4" name="Picture 3" descr="The program code for poll analysis app. Line 1: forward slash, forward slash, fig. 8.9, colon, student poll, period, c s. Line 2: forward slash, forward slash, poll analysis a p p. Line 3: using system, semicolon. Line 4: blank. Line 5: class student poll. Line 6: left brace. Line 7, indented once: static void main, left parenthesis, right parenthesis. Line 8, indented once: left brace. Line 9, indented twice: forward slash, forward slash, student response array, left parenthesis, more typically, input at runtime, right parenthesis. Line 10, indented twice: I n t, left bracket, right bracket, responses = left brace, 1, comma, 2, comma, 5, comma, 4, comma, 3, comma, 5, comma, 2, comma, 1, comma, 3, comma, 3, comma, 1, comma, 4, comma, 3, comma, 3, comma, 3, comma. Line 11, indented three times: 2, comma, 3, comma, 3, comma, 2, comma, 14, right brace, semicolon. Line 12, indented twice: v a r, frequency = new i n t, left bracket, 6, right bracket, semicolon, forward slash, forward slash, array of frequency counters. Line 1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47" y="1629725"/>
            <a:ext cx="8034491" cy="2937781"/>
          </a:xfrm>
          <a:prstGeom prst="rect">
            <a:avLst/>
          </a:prstGeom>
        </p:spPr>
      </p:pic>
    </p:spTree>
    <p:extLst>
      <p:ext uri="{BB962C8B-B14F-4D97-AF65-F5344CB8AC3E}">
        <p14:creationId xmlns:p14="http://schemas.microsoft.com/office/powerpoint/2010/main" val="137531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8.9 Poll Analysis App </a:t>
            </a:r>
            <a:r>
              <a:rPr lang="en-US" sz="2000" b="0" dirty="0" smtClean="0"/>
              <a:t>(2 </a:t>
            </a:r>
            <a:r>
              <a:rPr lang="en-US" sz="2000" b="0" dirty="0"/>
              <a:t>of 4)</a:t>
            </a:r>
            <a:endParaRPr lang="en-US" dirty="0"/>
          </a:p>
        </p:txBody>
      </p:sp>
      <p:pic>
        <p:nvPicPr>
          <p:cNvPr id="4" name="Picture 3" descr="The program code for poll analysis app. Line 14, indented twice: forward slash, forward slash, for each answer, select responses element and use that value. Line 15, indented twice: forward slash, forward slash, as frequency index to determine element to increment. Line 16, indented twice: for, left parenthesis, v a r, answer = 0, semicolon, answer, left angle bracket, responses, period, length, semicolon, + + answer, right parenthesis. Line 17, indented twice: left brace. Line 18, indented three times: try. Line 19, indented three times: left brace. Line 20, indented four times: + + frequency, left bracket, responses, left bracket, answer, right bracket, right bracket, semicolon. Line 21, indented three times: right brace. Line 22, indented three times: catch, left parenthesis, index out of range exception ex, right parenthesis. Line 23, indented three times: left brace. Line 24, indented four times: console, period, write line, left parenthesis, ex, period, message, right parenthesis, semicolon. Line 25, indented four times: console, period, write line, left parenthesis. Line 26, indented five times: dollar sign, open quotes, responses, left bracket, left brace, answer, right brace, right bracket = left brace, responses, left bracket, answer, right bracket, right brace, back slash, n, close quotes, right parenthesis, semicolon. Line 27, indented three times: right brace. Line 28,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42966"/>
            <a:ext cx="8034491" cy="3353408"/>
          </a:xfrm>
          <a:prstGeom prst="rect">
            <a:avLst/>
          </a:prstGeom>
        </p:spPr>
      </p:pic>
    </p:spTree>
    <p:extLst>
      <p:ext uri="{BB962C8B-B14F-4D97-AF65-F5344CB8AC3E}">
        <p14:creationId xmlns:p14="http://schemas.microsoft.com/office/powerpoint/2010/main" val="3496158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3)</a:t>
            </a:r>
            <a:endParaRPr lang="en-US" dirty="0"/>
          </a:p>
        </p:txBody>
      </p:sp>
      <p:sp>
        <p:nvSpPr>
          <p:cNvPr id="3" name="Text Placeholder 2"/>
          <p:cNvSpPr>
            <a:spLocks noGrp="1"/>
          </p:cNvSpPr>
          <p:nvPr>
            <p:ph type="body" idx="1"/>
          </p:nvPr>
        </p:nvSpPr>
        <p:spPr>
          <a:xfrm>
            <a:off x="457200" y="1600200"/>
            <a:ext cx="8229600" cy="4737538"/>
          </a:xfrm>
        </p:spPr>
        <p:txBody>
          <a:bodyPr/>
          <a:lstStyle/>
          <a:p>
            <a:pPr marL="0" indent="0">
              <a:spcBef>
                <a:spcPts val="500"/>
              </a:spcBef>
              <a:buNone/>
            </a:pPr>
            <a:r>
              <a:rPr lang="en-US" sz="2000" b="1" dirty="0">
                <a:solidFill>
                  <a:schemeClr val="tx2"/>
                </a:solidFill>
                <a:latin typeface="+mn-lt"/>
              </a:rPr>
              <a:t>8.5</a:t>
            </a:r>
            <a:r>
              <a:rPr lang="en-US" sz="2000" b="1" dirty="0">
                <a:latin typeface="+mn-lt"/>
              </a:rPr>
              <a:t> </a:t>
            </a:r>
            <a:r>
              <a:rPr lang="en-US" sz="2000" dirty="0">
                <a:latin typeface="+mn-lt"/>
              </a:rPr>
              <a:t>Using Arrays to Analyze </a:t>
            </a:r>
            <a:r>
              <a:rPr lang="en-US" sz="2000" dirty="0" smtClean="0">
                <a:latin typeface="+mn-lt"/>
              </a:rPr>
              <a:t>Survey Results</a:t>
            </a:r>
            <a:r>
              <a:rPr lang="en-US" sz="2000" dirty="0">
                <a:latin typeface="+mn-lt"/>
              </a:rPr>
              <a:t>; Intro to Exception </a:t>
            </a:r>
            <a:r>
              <a:rPr lang="en-US" sz="2000" dirty="0" smtClean="0">
                <a:latin typeface="+mn-lt"/>
              </a:rPr>
              <a:t>Handling</a:t>
            </a:r>
          </a:p>
          <a:p>
            <a:pPr marL="486000" lvl="1" indent="0">
              <a:spcBef>
                <a:spcPts val="500"/>
              </a:spcBef>
              <a:buNone/>
            </a:pPr>
            <a:r>
              <a:rPr lang="en-US" sz="2000" dirty="0">
                <a:solidFill>
                  <a:schemeClr val="tx2"/>
                </a:solidFill>
                <a:latin typeface="+mn-lt"/>
              </a:rPr>
              <a:t>8.5.1</a:t>
            </a:r>
            <a:r>
              <a:rPr lang="en-US" sz="2000" dirty="0">
                <a:latin typeface="+mn-lt"/>
              </a:rPr>
              <a:t> Summarizing the Results</a:t>
            </a:r>
          </a:p>
          <a:p>
            <a:pPr marL="486000" lvl="1" indent="0">
              <a:spcBef>
                <a:spcPts val="500"/>
              </a:spcBef>
              <a:buNone/>
            </a:pPr>
            <a:r>
              <a:rPr lang="en-US" sz="2000" dirty="0">
                <a:solidFill>
                  <a:schemeClr val="tx2"/>
                </a:solidFill>
                <a:latin typeface="+mn-lt"/>
              </a:rPr>
              <a:t>8.5.2</a:t>
            </a:r>
            <a:r>
              <a:rPr lang="en-US" sz="2000" dirty="0">
                <a:latin typeface="+mn-lt"/>
              </a:rPr>
              <a:t> Exception Handling: Processing </a:t>
            </a:r>
            <a:r>
              <a:rPr lang="en-US" sz="2000" dirty="0" smtClean="0">
                <a:latin typeface="+mn-lt"/>
              </a:rPr>
              <a:t>the Incorrect Response</a:t>
            </a:r>
          </a:p>
          <a:p>
            <a:pPr marL="486000" lvl="1" indent="0">
              <a:spcBef>
                <a:spcPts val="500"/>
              </a:spcBef>
              <a:buNone/>
            </a:pPr>
            <a:r>
              <a:rPr lang="en-US" sz="2000" dirty="0">
                <a:solidFill>
                  <a:schemeClr val="tx2"/>
                </a:solidFill>
                <a:latin typeface="+mn-lt"/>
              </a:rPr>
              <a:t>8.5.3</a:t>
            </a:r>
            <a:r>
              <a:rPr lang="en-US" sz="2000" dirty="0">
                <a:latin typeface="+mn-lt"/>
              </a:rPr>
              <a:t> The </a:t>
            </a:r>
            <a:r>
              <a:rPr lang="en-US" sz="2000" dirty="0">
                <a:latin typeface="Consolas" panose="020B0609020204030204" pitchFamily="49" charset="0"/>
              </a:rPr>
              <a:t>try</a:t>
            </a:r>
            <a:r>
              <a:rPr lang="en-US" sz="2000" dirty="0">
                <a:latin typeface="+mn-lt"/>
              </a:rPr>
              <a:t> Statement</a:t>
            </a:r>
          </a:p>
          <a:p>
            <a:pPr marL="486000" lvl="1" indent="0">
              <a:spcBef>
                <a:spcPts val="500"/>
              </a:spcBef>
              <a:buNone/>
            </a:pPr>
            <a:r>
              <a:rPr lang="en-US" sz="2000" dirty="0">
                <a:solidFill>
                  <a:schemeClr val="tx2"/>
                </a:solidFill>
                <a:latin typeface="+mn-lt"/>
              </a:rPr>
              <a:t>8.5.4</a:t>
            </a:r>
            <a:r>
              <a:rPr lang="en-US" sz="2000" dirty="0">
                <a:latin typeface="+mn-lt"/>
              </a:rPr>
              <a:t> Executing the </a:t>
            </a:r>
            <a:r>
              <a:rPr lang="en-US" sz="2000" dirty="0" smtClean="0">
                <a:latin typeface="Consolas" panose="020B0609020204030204" pitchFamily="49" charset="0"/>
              </a:rPr>
              <a:t>catch</a:t>
            </a:r>
            <a:r>
              <a:rPr lang="en-US" sz="2000" dirty="0" smtClean="0">
                <a:latin typeface="+mn-lt"/>
              </a:rPr>
              <a:t> </a:t>
            </a:r>
            <a:r>
              <a:rPr lang="en-US" sz="2000" dirty="0">
                <a:latin typeface="+mn-lt"/>
              </a:rPr>
              <a:t>Block</a:t>
            </a:r>
          </a:p>
          <a:p>
            <a:pPr marL="486000" lvl="1" indent="0">
              <a:spcBef>
                <a:spcPts val="500"/>
              </a:spcBef>
              <a:buNone/>
            </a:pPr>
            <a:r>
              <a:rPr lang="en-US" sz="2000" dirty="0">
                <a:solidFill>
                  <a:schemeClr val="tx2"/>
                </a:solidFill>
                <a:latin typeface="+mn-lt"/>
              </a:rPr>
              <a:t>8.5.5</a:t>
            </a:r>
            <a:r>
              <a:rPr lang="en-US" sz="2000" dirty="0">
                <a:latin typeface="+mn-lt"/>
              </a:rPr>
              <a:t> </a:t>
            </a:r>
            <a:r>
              <a:rPr lang="en-US" sz="2000" dirty="0">
                <a:latin typeface="Consolas" panose="020B0609020204030204" pitchFamily="49" charset="0"/>
              </a:rPr>
              <a:t>Message</a:t>
            </a:r>
            <a:r>
              <a:rPr lang="en-US" sz="2000" dirty="0">
                <a:latin typeface="+mn-lt"/>
              </a:rPr>
              <a:t> Property of the </a:t>
            </a:r>
            <a:r>
              <a:rPr lang="en-US" sz="2000" dirty="0" smtClean="0">
                <a:latin typeface="+mn-lt"/>
              </a:rPr>
              <a:t>Exception Parameter</a:t>
            </a:r>
          </a:p>
          <a:p>
            <a:pPr marL="432000" indent="-432000">
              <a:spcBef>
                <a:spcPts val="500"/>
              </a:spcBef>
              <a:buNone/>
            </a:pPr>
            <a:r>
              <a:rPr lang="en-US" sz="2000" b="1" dirty="0">
                <a:solidFill>
                  <a:schemeClr val="tx2"/>
                </a:solidFill>
                <a:latin typeface="+mn-lt"/>
              </a:rPr>
              <a:t>8.6</a:t>
            </a:r>
            <a:r>
              <a:rPr lang="en-US" sz="2000" b="1" dirty="0">
                <a:latin typeface="+mn-lt"/>
              </a:rPr>
              <a:t> </a:t>
            </a:r>
            <a:r>
              <a:rPr lang="en-US" sz="2000" dirty="0">
                <a:latin typeface="+mn-lt"/>
              </a:rPr>
              <a:t>Case Study: Card Shuffling </a:t>
            </a:r>
            <a:r>
              <a:rPr lang="en-US" sz="2000" dirty="0" smtClean="0">
                <a:latin typeface="+mn-lt"/>
              </a:rPr>
              <a:t>and Dealing Simulation</a:t>
            </a:r>
          </a:p>
          <a:p>
            <a:pPr marL="486000" lvl="1" indent="0">
              <a:spcBef>
                <a:spcPts val="500"/>
              </a:spcBef>
              <a:buNone/>
            </a:pPr>
            <a:r>
              <a:rPr lang="en-US" sz="2000" dirty="0">
                <a:solidFill>
                  <a:schemeClr val="tx2"/>
                </a:solidFill>
                <a:latin typeface="+mn-lt"/>
              </a:rPr>
              <a:t>8.6.1</a:t>
            </a:r>
            <a:r>
              <a:rPr lang="en-US" sz="2000" dirty="0">
                <a:latin typeface="+mn-lt"/>
              </a:rPr>
              <a:t> Class </a:t>
            </a:r>
            <a:r>
              <a:rPr lang="en-US" sz="2000" dirty="0">
                <a:latin typeface="Consolas" panose="020B0609020204030204" pitchFamily="49" charset="0"/>
              </a:rPr>
              <a:t>Card</a:t>
            </a:r>
            <a:r>
              <a:rPr lang="en-US" sz="2000" dirty="0">
                <a:latin typeface="+mn-lt"/>
              </a:rPr>
              <a:t> and Getter-Only </a:t>
            </a:r>
            <a:r>
              <a:rPr lang="en-US" sz="2000" dirty="0" smtClean="0">
                <a:latin typeface="+mn-lt"/>
              </a:rPr>
              <a:t>Auto-Implemented </a:t>
            </a:r>
            <a:r>
              <a:rPr lang="en-US" sz="2000" dirty="0">
                <a:latin typeface="+mn-lt"/>
              </a:rPr>
              <a:t>Properties</a:t>
            </a:r>
          </a:p>
          <a:p>
            <a:pPr marL="486000" lvl="1" indent="0">
              <a:spcBef>
                <a:spcPts val="500"/>
              </a:spcBef>
              <a:buNone/>
            </a:pPr>
            <a:r>
              <a:rPr lang="en-US" sz="2000" dirty="0">
                <a:solidFill>
                  <a:schemeClr val="tx2"/>
                </a:solidFill>
                <a:latin typeface="+mn-lt"/>
              </a:rPr>
              <a:t>8.6.2</a:t>
            </a:r>
            <a:r>
              <a:rPr lang="en-US" sz="2000" dirty="0">
                <a:latin typeface="+mn-lt"/>
              </a:rPr>
              <a:t> Class </a:t>
            </a:r>
            <a:r>
              <a:rPr lang="en-US" sz="2000" dirty="0" smtClean="0">
                <a:latin typeface="Consolas" panose="020B0609020204030204" pitchFamily="49" charset="0"/>
              </a:rPr>
              <a:t>DeckOfCards</a:t>
            </a:r>
            <a:endParaRPr lang="en-US" sz="2000" dirty="0">
              <a:latin typeface="Consolas" panose="020B0609020204030204" pitchFamily="49" charset="0"/>
            </a:endParaRPr>
          </a:p>
          <a:p>
            <a:pPr marL="486000" lvl="1" indent="0">
              <a:spcBef>
                <a:spcPts val="500"/>
              </a:spcBef>
              <a:buNone/>
            </a:pPr>
            <a:r>
              <a:rPr lang="en-US" sz="2000" dirty="0">
                <a:solidFill>
                  <a:schemeClr val="tx2"/>
                </a:solidFill>
                <a:latin typeface="+mn-lt"/>
              </a:rPr>
              <a:t>8.6.3</a:t>
            </a:r>
            <a:r>
              <a:rPr lang="en-US" sz="2000" dirty="0">
                <a:latin typeface="+mn-lt"/>
              </a:rPr>
              <a:t> Shuffling and Dealing </a:t>
            </a:r>
            <a:r>
              <a:rPr lang="en-US" sz="2000" dirty="0" smtClean="0">
                <a:latin typeface="+mn-lt"/>
              </a:rPr>
              <a:t>Cards</a:t>
            </a:r>
          </a:p>
        </p:txBody>
      </p:sp>
    </p:spTree>
    <p:extLst>
      <p:ext uri="{BB962C8B-B14F-4D97-AF65-F5344CB8AC3E}">
        <p14:creationId xmlns:p14="http://schemas.microsoft.com/office/powerpoint/2010/main" val="2854771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8.9 Poll Analysis App </a:t>
            </a:r>
            <a:r>
              <a:rPr lang="en-US" sz="2000" b="0" dirty="0" smtClean="0"/>
              <a:t>(3 </a:t>
            </a:r>
            <a:r>
              <a:rPr lang="en-US" sz="2000" b="0" dirty="0"/>
              <a:t>of 4)</a:t>
            </a:r>
            <a:endParaRPr lang="en-US" dirty="0"/>
          </a:p>
        </p:txBody>
      </p:sp>
      <p:pic>
        <p:nvPicPr>
          <p:cNvPr id="4" name="Picture 3" descr="The program code for poll analysis a p p . Line 29: blank. Line 30, indented twice: console, period, write line, left parenthesis, dollar sign, open quotes, left brace, open quotes, rating, close quotes, right brace, left brace, open quotes, frequency, close quotes, comma, 10, right brace, close quotes, right parenthesis, semicolon. Line 31: blank. Line 32, indented twice: forward slash, forward slash, output each array element’s value. Line 33, indented twice: for, left parenthesis, v a r, rating = 1, semicolon, rating, left angle bracket, frequency, period, length, semicolon, + + rating, right parenthesis. Line 34, indented twice: left brace. Line 35, indented three times: console, period, write line, left parenthesis, dollar sign, open quotes, left brace, rating, comma, 6, right brace, left brace, frequency, left bracket, rating, right bracket, comma, 10, right brace, close quotes, right parenthesis, semicolon. Line 36, indented twice: right brace. Line 37, indented once: right brace. Line 3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15" y="1623768"/>
            <a:ext cx="8114836" cy="2345050"/>
          </a:xfrm>
          <a:prstGeom prst="rect">
            <a:avLst/>
          </a:prstGeom>
        </p:spPr>
      </p:pic>
    </p:spTree>
    <p:extLst>
      <p:ext uri="{BB962C8B-B14F-4D97-AF65-F5344CB8AC3E}">
        <p14:creationId xmlns:p14="http://schemas.microsoft.com/office/powerpoint/2010/main" val="4110094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8.9 Poll Analysis App </a:t>
            </a:r>
            <a:r>
              <a:rPr lang="en-US" sz="2000" b="0" dirty="0" smtClean="0"/>
              <a:t>(4 </a:t>
            </a:r>
            <a:r>
              <a:rPr lang="en-US" sz="2000" b="0" dirty="0"/>
              <a:t>of 4)</a:t>
            </a:r>
            <a:endParaRPr lang="en-US" dirty="0"/>
          </a:p>
        </p:txBody>
      </p:sp>
      <p:pic>
        <p:nvPicPr>
          <p:cNvPr id="4" name="Picture 3" descr="The output of poll analysis app. Line 1: index was outside the bounds of the array. Line 2, indented once: responses, left bracket, 19, right bracket, = 14. The table consists of two columns. The columns listed from left to right are as follows: rating, and frequency. The entries are as follows. Rating, 1 and frequency, 3. Rating, 2 and frequency, 4. Rating, 3 and frequency, 8. Rating, 4 and frequency, 2. Rating, 5 and frequency,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42297"/>
            <a:ext cx="8034491" cy="2042783"/>
          </a:xfrm>
          <a:prstGeom prst="rect">
            <a:avLst/>
          </a:prstGeom>
        </p:spPr>
      </p:pic>
    </p:spTree>
    <p:extLst>
      <p:ext uri="{BB962C8B-B14F-4D97-AF65-F5344CB8AC3E}">
        <p14:creationId xmlns:p14="http://schemas.microsoft.com/office/powerpoint/2010/main" val="1248707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(3 </a:t>
            </a:r>
            <a:r>
              <a:rPr lang="en-US" sz="2000" b="0" dirty="0"/>
              <a:t>of 8)</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cs typeface="Times New Roman" pitchFamily="18" charset="0"/>
              </a:rPr>
              <a:t>Exception Handling: Processing the Incorrect Response</a:t>
            </a:r>
          </a:p>
          <a:p>
            <a:pPr eaLnBrk="1" hangingPunct="1">
              <a:defRPr/>
            </a:pPr>
            <a:r>
              <a:rPr lang="en-US" sz="2400" dirty="0">
                <a:latin typeface="+mn-lt"/>
                <a:cs typeface="Times New Roman" pitchFamily="18" charset="0"/>
              </a:rPr>
              <a:t>An </a:t>
            </a:r>
            <a:r>
              <a:rPr lang="en-US" sz="2400" b="1" dirty="0">
                <a:solidFill>
                  <a:schemeClr val="tx1"/>
                </a:solidFill>
                <a:latin typeface="+mn-lt"/>
                <a:cs typeface="Times New Roman" pitchFamily="18" charset="0"/>
              </a:rPr>
              <a:t>exception</a:t>
            </a:r>
            <a:r>
              <a:rPr lang="en-US" sz="2400" dirty="0">
                <a:solidFill>
                  <a:srgbClr val="0000FF"/>
                </a:solidFill>
                <a:latin typeface="+mn-lt"/>
                <a:cs typeface="Times New Roman" pitchFamily="18" charset="0"/>
              </a:rPr>
              <a:t> </a:t>
            </a:r>
            <a:r>
              <a:rPr lang="en-US" sz="2400" dirty="0">
                <a:latin typeface="+mn-lt"/>
                <a:cs typeface="Times New Roman" pitchFamily="18" charset="0"/>
              </a:rPr>
              <a:t>indicates a problem that occurs while a program executes</a:t>
            </a:r>
            <a:r>
              <a:rPr lang="en-US" sz="2400" dirty="0" smtClean="0">
                <a:latin typeface="+mn-lt"/>
                <a:cs typeface="Times New Roman" pitchFamily="18" charset="0"/>
              </a:rPr>
              <a:t>.</a:t>
            </a:r>
            <a:endParaRPr lang="en-US" sz="2400" dirty="0">
              <a:latin typeface="+mn-lt"/>
              <a:cs typeface="Times New Roman" pitchFamily="18" charset="0"/>
            </a:endParaRPr>
          </a:p>
          <a:p>
            <a:pPr eaLnBrk="1" hangingPunct="1">
              <a:defRPr/>
            </a:pPr>
            <a:r>
              <a:rPr lang="en-US" sz="2400" b="1" dirty="0">
                <a:solidFill>
                  <a:schemeClr val="tx1"/>
                </a:solidFill>
                <a:latin typeface="+mn-lt"/>
                <a:cs typeface="Times New Roman" pitchFamily="18" charset="0"/>
              </a:rPr>
              <a:t>Exception handling</a:t>
            </a:r>
            <a:r>
              <a:rPr lang="en-US" sz="2400" b="1" dirty="0">
                <a:solidFill>
                  <a:srgbClr val="0000FF"/>
                </a:solidFill>
                <a:latin typeface="+mn-lt"/>
                <a:cs typeface="Times New Roman" pitchFamily="18" charset="0"/>
              </a:rPr>
              <a:t> </a:t>
            </a:r>
            <a:r>
              <a:rPr lang="en-US" sz="2400" dirty="0">
                <a:latin typeface="+mn-lt"/>
                <a:cs typeface="Times New Roman" pitchFamily="18" charset="0"/>
              </a:rPr>
              <a:t>enables you to create </a:t>
            </a:r>
            <a:r>
              <a:rPr lang="en-US" sz="2400" b="1" dirty="0">
                <a:solidFill>
                  <a:schemeClr val="tx1"/>
                </a:solidFill>
                <a:latin typeface="+mn-lt"/>
                <a:cs typeface="Times New Roman" pitchFamily="18" charset="0"/>
              </a:rPr>
              <a:t>fault-tolerant</a:t>
            </a:r>
            <a:r>
              <a:rPr lang="en-US" sz="2400" b="1" dirty="0">
                <a:solidFill>
                  <a:srgbClr val="0000FF"/>
                </a:solidFill>
                <a:latin typeface="+mn-lt"/>
                <a:cs typeface="Times New Roman" pitchFamily="18" charset="0"/>
              </a:rPr>
              <a:t> </a:t>
            </a:r>
            <a:r>
              <a:rPr lang="en-US" sz="2400" b="1" dirty="0">
                <a:solidFill>
                  <a:schemeClr val="tx1"/>
                </a:solidFill>
                <a:latin typeface="+mn-lt"/>
                <a:cs typeface="Times New Roman" pitchFamily="18" charset="0"/>
              </a:rPr>
              <a:t>programs</a:t>
            </a:r>
            <a:r>
              <a:rPr lang="en-US" sz="2400" b="1" dirty="0">
                <a:solidFill>
                  <a:srgbClr val="0000FF"/>
                </a:solidFill>
                <a:latin typeface="+mn-lt"/>
                <a:cs typeface="Times New Roman" pitchFamily="18" charset="0"/>
              </a:rPr>
              <a:t> </a:t>
            </a:r>
            <a:r>
              <a:rPr lang="en-US" sz="2400" dirty="0">
                <a:latin typeface="+mn-lt"/>
                <a:cs typeface="Times New Roman" pitchFamily="18" charset="0"/>
              </a:rPr>
              <a:t>that can resolve (or handle) exceptions</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158060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(4 </a:t>
            </a:r>
            <a:r>
              <a:rPr lang="en-US" sz="2000" b="0" dirty="0"/>
              <a:t>of 8)</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In many cases, this allows a program to continue executing as if no problems were encountered</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More severe problems might prevent a program from continuing normal execution, instead requiring the program to notify the user of the problem, then terminate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When the runtime or a method detects a problem, such as an invalid array index or an invalid method argument, it </a:t>
            </a:r>
            <a:r>
              <a:rPr lang="en-US" altLang="en-US" sz="2400" b="1" dirty="0">
                <a:solidFill>
                  <a:schemeClr val="tx1"/>
                </a:solidFill>
                <a:latin typeface="+mn-lt"/>
                <a:cs typeface="Times New Roman" panose="02020603050405020304" pitchFamily="18" charset="0"/>
              </a:rPr>
              <a:t>throws</a:t>
            </a:r>
            <a:r>
              <a:rPr lang="en-US" altLang="en-US" sz="2400" b="1" dirty="0">
                <a:solidFill>
                  <a:srgbClr val="4D99FF"/>
                </a:solidFill>
                <a:latin typeface="+mn-lt"/>
                <a:cs typeface="Times New Roman" panose="02020603050405020304" pitchFamily="18" charset="0"/>
              </a:rPr>
              <a:t> </a:t>
            </a:r>
            <a:r>
              <a:rPr lang="en-US" altLang="en-US" sz="2400" dirty="0">
                <a:latin typeface="+mn-lt"/>
                <a:cs typeface="Times New Roman" panose="02020603050405020304" pitchFamily="18" charset="0"/>
              </a:rPr>
              <a:t>an exception—that is, an exception occurs</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3751762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(5 </a:t>
            </a:r>
            <a:r>
              <a:rPr lang="en-US" sz="2000" b="0" dirty="0"/>
              <a:t>of 8)</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cs typeface="Times New Roman" pitchFamily="18" charset="0"/>
              </a:rPr>
              <a:t>The </a:t>
            </a:r>
            <a:r>
              <a:rPr lang="en-US" sz="2400" b="1" dirty="0">
                <a:latin typeface="Consolas" panose="020B0609020204030204" pitchFamily="49" charset="0"/>
                <a:cs typeface="Times New Roman" pitchFamily="18" charset="0"/>
              </a:rPr>
              <a:t>try </a:t>
            </a:r>
            <a:r>
              <a:rPr lang="en-US" sz="2400" b="1" dirty="0" smtClean="0">
                <a:latin typeface="+mn-lt"/>
                <a:cs typeface="Times New Roman" pitchFamily="18" charset="0"/>
              </a:rPr>
              <a:t>Statement</a:t>
            </a:r>
            <a:endParaRPr lang="en-US" sz="2400" b="1" dirty="0">
              <a:latin typeface="+mn-lt"/>
              <a:cs typeface="Times New Roman" pitchFamily="18" charset="0"/>
            </a:endParaRPr>
          </a:p>
          <a:p>
            <a:pPr eaLnBrk="1" hangingPunct="1">
              <a:defRPr/>
            </a:pPr>
            <a:r>
              <a:rPr lang="en-US" sz="2400" dirty="0">
                <a:latin typeface="+mn-lt"/>
                <a:cs typeface="Times New Roman" pitchFamily="18" charset="0"/>
              </a:rPr>
              <a:t>To handle an exception, place any code that might throw an exception in a </a:t>
            </a:r>
            <a:r>
              <a:rPr lang="en-US" sz="2400" b="1" dirty="0">
                <a:solidFill>
                  <a:schemeClr val="tx1"/>
                </a:solidFill>
                <a:latin typeface="Consolas" panose="020B0609020204030204" pitchFamily="49" charset="0"/>
                <a:cs typeface="Times New Roman" pitchFamily="18" charset="0"/>
              </a:rPr>
              <a:t>try</a:t>
            </a:r>
            <a:r>
              <a:rPr lang="en-US" sz="2400" b="1" dirty="0">
                <a:solidFill>
                  <a:schemeClr val="tx1"/>
                </a:solidFill>
                <a:latin typeface="+mn-lt"/>
                <a:cs typeface="Times New Roman" pitchFamily="18" charset="0"/>
              </a:rPr>
              <a:t> statement</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a:p>
            <a:pPr eaLnBrk="1" hangingPunct="1">
              <a:defRPr/>
            </a:pPr>
            <a:r>
              <a:rPr lang="en-US" sz="2400" dirty="0">
                <a:latin typeface="+mn-lt"/>
                <a:cs typeface="Times New Roman" pitchFamily="18" charset="0"/>
              </a:rPr>
              <a:t>The </a:t>
            </a:r>
            <a:r>
              <a:rPr lang="en-US" sz="2400" b="1" dirty="0">
                <a:solidFill>
                  <a:schemeClr val="tx1"/>
                </a:solidFill>
                <a:latin typeface="Consolas" panose="020B0609020204030204" pitchFamily="49" charset="0"/>
                <a:cs typeface="Times New Roman" pitchFamily="18" charset="0"/>
              </a:rPr>
              <a:t>try</a:t>
            </a:r>
            <a:r>
              <a:rPr lang="en-US" sz="2400" b="1" dirty="0">
                <a:solidFill>
                  <a:schemeClr val="tx1"/>
                </a:solidFill>
                <a:latin typeface="+mn-lt"/>
                <a:cs typeface="Times New Roman" pitchFamily="18" charset="0"/>
              </a:rPr>
              <a:t> block</a:t>
            </a:r>
            <a:r>
              <a:rPr lang="en-US" sz="2400" dirty="0">
                <a:solidFill>
                  <a:schemeClr val="tx1"/>
                </a:solidFill>
                <a:latin typeface="+mn-lt"/>
                <a:cs typeface="Times New Roman" pitchFamily="18" charset="0"/>
              </a:rPr>
              <a:t> </a:t>
            </a:r>
            <a:r>
              <a:rPr lang="en-US" sz="2400" dirty="0">
                <a:latin typeface="+mn-lt"/>
                <a:cs typeface="Times New Roman" pitchFamily="18" charset="0"/>
              </a:rPr>
              <a:t>contains the code that might throw an exception, and the </a:t>
            </a:r>
            <a:r>
              <a:rPr lang="en-US" sz="2400" b="1" dirty="0">
                <a:solidFill>
                  <a:schemeClr val="tx1"/>
                </a:solidFill>
                <a:latin typeface="Consolas" panose="020B0609020204030204" pitchFamily="49" charset="0"/>
                <a:cs typeface="Times New Roman" pitchFamily="18" charset="0"/>
              </a:rPr>
              <a:t>catch</a:t>
            </a:r>
            <a:r>
              <a:rPr lang="en-US" sz="2400" b="1" dirty="0">
                <a:solidFill>
                  <a:schemeClr val="tx1"/>
                </a:solidFill>
                <a:latin typeface="+mn-lt"/>
                <a:cs typeface="Times New Roman" pitchFamily="18" charset="0"/>
              </a:rPr>
              <a:t> block</a:t>
            </a:r>
            <a:r>
              <a:rPr lang="en-US" sz="2400" dirty="0">
                <a:solidFill>
                  <a:srgbClr val="0000FF"/>
                </a:solidFill>
                <a:latin typeface="+mn-lt"/>
                <a:cs typeface="Times New Roman" pitchFamily="18" charset="0"/>
              </a:rPr>
              <a:t> </a:t>
            </a:r>
            <a:r>
              <a:rPr lang="en-US" sz="2400" dirty="0">
                <a:latin typeface="+mn-lt"/>
                <a:cs typeface="Times New Roman" pitchFamily="18" charset="0"/>
              </a:rPr>
              <a:t>contains the code that </a:t>
            </a:r>
            <a:r>
              <a:rPr lang="en-US" sz="2400" b="1" dirty="0">
                <a:latin typeface="+mn-lt"/>
                <a:cs typeface="Times New Roman" pitchFamily="18" charset="0"/>
              </a:rPr>
              <a:t>handles</a:t>
            </a:r>
            <a:r>
              <a:rPr lang="en-US" sz="2400" dirty="0">
                <a:latin typeface="+mn-lt"/>
                <a:cs typeface="Times New Roman" pitchFamily="18" charset="0"/>
              </a:rPr>
              <a:t> the exception if one occurs</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1306621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(6 </a:t>
            </a:r>
            <a:r>
              <a:rPr lang="en-US" sz="2000" b="0" dirty="0"/>
              <a:t>of 8)</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cs typeface="Times New Roman" pitchFamily="18" charset="0"/>
              </a:rPr>
              <a:t>Executing the </a:t>
            </a:r>
            <a:r>
              <a:rPr lang="en-US" sz="2400" b="1" dirty="0">
                <a:latin typeface="Consolas" panose="020B0609020204030204" pitchFamily="49" charset="0"/>
                <a:cs typeface="Times New Roman" pitchFamily="18" charset="0"/>
              </a:rPr>
              <a:t>catch</a:t>
            </a:r>
            <a:r>
              <a:rPr lang="en-US" sz="2400" b="1" dirty="0">
                <a:latin typeface="+mn-lt"/>
                <a:cs typeface="Times New Roman" pitchFamily="18" charset="0"/>
              </a:rPr>
              <a:t> Block</a:t>
            </a:r>
            <a:r>
              <a:rPr lang="en-US" sz="2400" b="1" i="1" dirty="0">
                <a:latin typeface="+mn-lt"/>
                <a:cs typeface="Times New Roman" pitchFamily="18" charset="0"/>
              </a:rPr>
              <a:t> </a:t>
            </a:r>
          </a:p>
          <a:p>
            <a:pPr>
              <a:defRPr/>
            </a:pPr>
            <a:r>
              <a:rPr lang="en-US" sz="2400" dirty="0">
                <a:latin typeface="+mn-lt"/>
                <a:cs typeface="Times New Roman" pitchFamily="18" charset="0"/>
              </a:rPr>
              <a:t>Because the runtime performs array bounds checking, it generates an exception—specifically line 20 throws an </a:t>
            </a:r>
            <a:r>
              <a:rPr lang="en-US" sz="2400" dirty="0" smtClean="0">
                <a:latin typeface="Consolas" panose="020B0609020204030204" pitchFamily="49" charset="0"/>
                <a:cs typeface="Times New Roman" pitchFamily="18" charset="0"/>
              </a:rPr>
              <a:t>Index</a:t>
            </a:r>
            <a:r>
              <a:rPr lang="en-US" sz="100" dirty="0" smtClean="0">
                <a:latin typeface="Consolas" panose="020B0609020204030204" pitchFamily="49" charset="0"/>
                <a:cs typeface="Times New Roman" pitchFamily="18" charset="0"/>
              </a:rPr>
              <a:t> </a:t>
            </a:r>
            <a:r>
              <a:rPr lang="en-US" sz="2400" dirty="0" smtClean="0">
                <a:latin typeface="Consolas" panose="020B0609020204030204" pitchFamily="49" charset="0"/>
                <a:cs typeface="Times New Roman" pitchFamily="18" charset="0"/>
              </a:rPr>
              <a:t>Out</a:t>
            </a:r>
            <a:r>
              <a:rPr lang="en-US" sz="100" dirty="0" smtClean="0">
                <a:latin typeface="Consolas" panose="020B0609020204030204" pitchFamily="49" charset="0"/>
                <a:cs typeface="Times New Roman" pitchFamily="18" charset="0"/>
              </a:rPr>
              <a:t> </a:t>
            </a:r>
            <a:r>
              <a:rPr lang="en-US" sz="2400" dirty="0" smtClean="0">
                <a:latin typeface="Consolas" panose="020B0609020204030204" pitchFamily="49" charset="0"/>
                <a:cs typeface="Times New Roman" pitchFamily="18" charset="0"/>
              </a:rPr>
              <a:t>Of</a:t>
            </a:r>
            <a:r>
              <a:rPr lang="en-US" sz="100" dirty="0" smtClean="0">
                <a:latin typeface="Consolas" panose="020B0609020204030204" pitchFamily="49" charset="0"/>
                <a:cs typeface="Times New Roman" pitchFamily="18" charset="0"/>
              </a:rPr>
              <a:t> </a:t>
            </a:r>
            <a:r>
              <a:rPr lang="en-US" sz="2400" dirty="0" smtClean="0">
                <a:latin typeface="Consolas" panose="020B0609020204030204" pitchFamily="49" charset="0"/>
                <a:cs typeface="Times New Roman" pitchFamily="18" charset="0"/>
              </a:rPr>
              <a:t>Range</a:t>
            </a:r>
            <a:r>
              <a:rPr lang="en-US" sz="100" dirty="0" smtClean="0">
                <a:latin typeface="Consolas" panose="020B0609020204030204" pitchFamily="49" charset="0"/>
                <a:cs typeface="Times New Roman" pitchFamily="18" charset="0"/>
              </a:rPr>
              <a:t> </a:t>
            </a:r>
            <a:r>
              <a:rPr lang="en-US" sz="2400" dirty="0" smtClean="0">
                <a:latin typeface="Consolas" panose="020B0609020204030204" pitchFamily="49" charset="0"/>
                <a:cs typeface="Times New Roman" pitchFamily="18" charset="0"/>
              </a:rPr>
              <a:t>Exception </a:t>
            </a:r>
            <a:r>
              <a:rPr lang="en-US" sz="2400" dirty="0">
                <a:latin typeface="+mn-lt"/>
                <a:cs typeface="Times New Roman" pitchFamily="18" charset="0"/>
              </a:rPr>
              <a:t>to notify the program of this problem</a:t>
            </a:r>
            <a:r>
              <a:rPr lang="en-US" sz="2400" dirty="0" smtClean="0">
                <a:latin typeface="+mn-lt"/>
                <a:cs typeface="Times New Roman" pitchFamily="18" charset="0"/>
              </a:rPr>
              <a:t>.</a:t>
            </a:r>
            <a:endParaRPr lang="en-US" sz="2400" dirty="0">
              <a:latin typeface="+mn-lt"/>
              <a:cs typeface="Times New Roman" pitchFamily="18" charset="0"/>
            </a:endParaRPr>
          </a:p>
          <a:p>
            <a:pPr>
              <a:defRPr/>
            </a:pPr>
            <a:r>
              <a:rPr lang="en-US" sz="2400" dirty="0">
                <a:latin typeface="+mn-lt"/>
                <a:cs typeface="Times New Roman" pitchFamily="18" charset="0"/>
              </a:rPr>
              <a:t>At this point the </a:t>
            </a:r>
            <a:r>
              <a:rPr lang="en-US" sz="2400" dirty="0">
                <a:latin typeface="Consolas" panose="020B0609020204030204" pitchFamily="49" charset="0"/>
                <a:cs typeface="Times New Roman" pitchFamily="18" charset="0"/>
              </a:rPr>
              <a:t>try</a:t>
            </a:r>
            <a:r>
              <a:rPr lang="en-US" sz="2400" dirty="0">
                <a:latin typeface="+mn-lt"/>
                <a:cs typeface="Times New Roman" pitchFamily="18" charset="0"/>
              </a:rPr>
              <a:t> block terminates and the </a:t>
            </a:r>
            <a:r>
              <a:rPr lang="en-US" sz="2400" dirty="0">
                <a:latin typeface="Consolas" panose="020B0609020204030204" pitchFamily="49" charset="0"/>
                <a:cs typeface="Times New Roman" pitchFamily="18" charset="0"/>
              </a:rPr>
              <a:t>catch</a:t>
            </a:r>
            <a:r>
              <a:rPr lang="en-US" sz="2400" dirty="0">
                <a:latin typeface="+mn-lt"/>
                <a:cs typeface="Times New Roman" pitchFamily="18" charset="0"/>
              </a:rPr>
              <a:t> block begins executing—if you declared any variables in the </a:t>
            </a:r>
            <a:r>
              <a:rPr lang="en-US" sz="2400" dirty="0">
                <a:latin typeface="Consolas" panose="020B0609020204030204" pitchFamily="49" charset="0"/>
                <a:cs typeface="Times New Roman" pitchFamily="18" charset="0"/>
              </a:rPr>
              <a:t>try</a:t>
            </a:r>
            <a:r>
              <a:rPr lang="en-US" sz="2400" dirty="0">
                <a:latin typeface="+mn-lt"/>
                <a:cs typeface="Times New Roman" pitchFamily="18" charset="0"/>
              </a:rPr>
              <a:t> block, </a:t>
            </a:r>
            <a:r>
              <a:rPr lang="en-US" sz="2400" dirty="0">
                <a:latin typeface="+mn-lt"/>
              </a:rPr>
              <a:t>they no longer exist, so they’</a:t>
            </a:r>
            <a:r>
              <a:rPr lang="en-US" sz="2400" dirty="0">
                <a:latin typeface="+mn-lt"/>
                <a:cs typeface="Times New Roman" pitchFamily="18" charset="0"/>
              </a:rPr>
              <a:t>re </a:t>
            </a:r>
            <a:r>
              <a:rPr lang="en-US" sz="2400" b="1" dirty="0">
                <a:latin typeface="+mn-lt"/>
                <a:cs typeface="Times New Roman" pitchFamily="18" charset="0"/>
              </a:rPr>
              <a:t>not accessible</a:t>
            </a:r>
            <a:r>
              <a:rPr lang="en-US" sz="2400" dirty="0">
                <a:latin typeface="+mn-lt"/>
                <a:cs typeface="Times New Roman" pitchFamily="18" charset="0"/>
              </a:rPr>
              <a:t> in the </a:t>
            </a:r>
            <a:r>
              <a:rPr lang="en-US" sz="2400" dirty="0">
                <a:latin typeface="Consolas" panose="020B0609020204030204" pitchFamily="49" charset="0"/>
                <a:cs typeface="Times New Roman" pitchFamily="18" charset="0"/>
              </a:rPr>
              <a:t>catch</a:t>
            </a:r>
            <a:r>
              <a:rPr lang="en-US" sz="2400" dirty="0">
                <a:latin typeface="+mn-lt"/>
                <a:cs typeface="Times New Roman" pitchFamily="18" charset="0"/>
              </a:rPr>
              <a:t> block</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358969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(7 </a:t>
            </a:r>
            <a:r>
              <a:rPr lang="en-US" sz="2000" b="0" dirty="0"/>
              <a:t>of 8)</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The </a:t>
            </a:r>
            <a:r>
              <a:rPr lang="en-US" altLang="en-US" sz="2400" dirty="0">
                <a:latin typeface="Consolas" panose="020B0609020204030204" pitchFamily="49" charset="0"/>
                <a:cs typeface="Times New Roman" panose="02020603050405020304" pitchFamily="18" charset="0"/>
              </a:rPr>
              <a:t>catch</a:t>
            </a:r>
            <a:r>
              <a:rPr lang="en-US" altLang="en-US" sz="2400" dirty="0">
                <a:latin typeface="+mn-lt"/>
                <a:cs typeface="Times New Roman" panose="02020603050405020304" pitchFamily="18" charset="0"/>
              </a:rPr>
              <a:t> block declares a type </a:t>
            </a:r>
            <a:r>
              <a:rPr lang="en-US" altLang="en-US" sz="2400" dirty="0" smtClean="0">
                <a:latin typeface="Consolas" panose="020B0609020204030204" pitchFamily="49" charset="0"/>
                <a:cs typeface="Times New Roman" panose="02020603050405020304" pitchFamily="18" charset="0"/>
              </a:rPr>
              <a:t>(</a:t>
            </a:r>
            <a:r>
              <a:rPr lang="en-US" sz="2400" dirty="0">
                <a:latin typeface="Consolas" panose="020B0609020204030204" pitchFamily="49" charset="0"/>
                <a:cs typeface="Times New Roman" pitchFamily="18" charset="0"/>
              </a:rPr>
              <a:t>Index</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Out</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Of</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Range</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Exception</a:t>
            </a:r>
            <a:r>
              <a:rPr lang="en-US" altLang="en-US" sz="2400" dirty="0" smtClean="0">
                <a:latin typeface="Consolas" panose="020B0609020204030204" pitchFamily="49" charset="0"/>
                <a:cs typeface="Times New Roman" panose="02020603050405020304" pitchFamily="18" charset="0"/>
              </a:rPr>
              <a:t>)</a:t>
            </a:r>
            <a:r>
              <a:rPr lang="en-US" altLang="en-US" sz="2400" dirty="0" smtClean="0">
                <a:latin typeface="+mn-lt"/>
                <a:cs typeface="Times New Roman" panose="02020603050405020304" pitchFamily="18" charset="0"/>
              </a:rPr>
              <a:t> </a:t>
            </a:r>
            <a:r>
              <a:rPr lang="en-US" altLang="en-US" sz="2400" dirty="0">
                <a:latin typeface="+mn-lt"/>
                <a:cs typeface="Times New Roman" panose="02020603050405020304" pitchFamily="18" charset="0"/>
              </a:rPr>
              <a:t>and an exception parameter (ex</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The </a:t>
            </a:r>
            <a:r>
              <a:rPr lang="en-US" altLang="en-US" sz="2400" dirty="0">
                <a:latin typeface="Consolas" panose="020B0609020204030204" pitchFamily="49" charset="0"/>
                <a:cs typeface="Times New Roman" panose="02020603050405020304" pitchFamily="18" charset="0"/>
              </a:rPr>
              <a:t>catch</a:t>
            </a:r>
            <a:r>
              <a:rPr lang="en-US" altLang="en-US" sz="2400" dirty="0">
                <a:latin typeface="+mn-lt"/>
                <a:cs typeface="Times New Roman" panose="02020603050405020304" pitchFamily="18" charset="0"/>
              </a:rPr>
              <a:t> block can handle exceptions of the specified type.</a:t>
            </a:r>
          </a:p>
          <a:p>
            <a:pPr eaLnBrk="1" hangingPunct="1"/>
            <a:r>
              <a:rPr lang="en-US" altLang="en-US" sz="2400" dirty="0">
                <a:latin typeface="+mn-lt"/>
                <a:cs typeface="Times New Roman" panose="02020603050405020304" pitchFamily="18" charset="0"/>
              </a:rPr>
              <a:t>Inside the </a:t>
            </a:r>
            <a:r>
              <a:rPr lang="en-US" altLang="en-US" sz="2400" dirty="0">
                <a:latin typeface="Consolas" panose="020B0609020204030204" pitchFamily="49" charset="0"/>
                <a:cs typeface="Times New Roman" panose="02020603050405020304" pitchFamily="18" charset="0"/>
              </a:rPr>
              <a:t>catch</a:t>
            </a:r>
            <a:r>
              <a:rPr lang="en-US" altLang="en-US" sz="2400" dirty="0">
                <a:latin typeface="+mn-lt"/>
                <a:cs typeface="Times New Roman" panose="02020603050405020304" pitchFamily="18" charset="0"/>
              </a:rPr>
              <a:t> block, you can use the parameter’s identifier to interact with a caught exception object</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800180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8.1</a:t>
            </a:r>
          </a:p>
        </p:txBody>
      </p:sp>
      <p:sp>
        <p:nvSpPr>
          <p:cNvPr id="3" name="Text Placeholder 2"/>
          <p:cNvSpPr>
            <a:spLocks noGrp="1"/>
          </p:cNvSpPr>
          <p:nvPr>
            <p:ph type="body" idx="1"/>
          </p:nvPr>
        </p:nvSpPr>
        <p:spPr/>
        <p:txBody>
          <a:bodyPr/>
          <a:lstStyle/>
          <a:p>
            <a:pPr marL="0" indent="0">
              <a:buNone/>
            </a:pPr>
            <a:r>
              <a:rPr lang="en-US" sz="2400" dirty="0">
                <a:latin typeface="+mn-lt"/>
              </a:rPr>
              <a:t>When writing code to access an array element, ensure that the array index remains </a:t>
            </a:r>
            <a:r>
              <a:rPr lang="en-US" sz="2400" dirty="0" smtClean="0">
                <a:latin typeface="+mn-lt"/>
              </a:rPr>
              <a:t>greater than </a:t>
            </a:r>
            <a:r>
              <a:rPr lang="en-US" sz="2400" dirty="0">
                <a:latin typeface="+mn-lt"/>
              </a:rPr>
              <a:t>or equal to 0 and less than the length of the array. This will help prevent </a:t>
            </a:r>
            <a:r>
              <a:rPr lang="en-US" sz="2400" dirty="0">
                <a:latin typeface="Consolas" panose="020B0609020204030204" pitchFamily="49" charset="0"/>
                <a:cs typeface="Times New Roman" pitchFamily="18" charset="0"/>
              </a:rPr>
              <a:t>Index</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Out</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Of</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Range</a:t>
            </a:r>
            <a:r>
              <a:rPr lang="en-US" sz="100" dirty="0">
                <a:latin typeface="Consolas" panose="020B0609020204030204" pitchFamily="49" charset="0"/>
                <a:cs typeface="Times New Roman" pitchFamily="18" charset="0"/>
              </a:rPr>
              <a:t> </a:t>
            </a:r>
            <a:r>
              <a:rPr lang="en-US" sz="2400" dirty="0">
                <a:latin typeface="Consolas" panose="020B0609020204030204" pitchFamily="49" charset="0"/>
                <a:cs typeface="Times New Roman" pitchFamily="18" charset="0"/>
              </a:rPr>
              <a:t>Exception</a:t>
            </a:r>
            <a:r>
              <a:rPr lang="en-US" sz="2400" dirty="0" smtClean="0">
                <a:latin typeface="+mn-lt"/>
              </a:rPr>
              <a:t> </a:t>
            </a:r>
            <a:r>
              <a:rPr lang="en-US" sz="2400" dirty="0">
                <a:latin typeface="+mn-lt"/>
              </a:rPr>
              <a:t>in your </a:t>
            </a:r>
            <a:r>
              <a:rPr lang="en-US" sz="2400" dirty="0" smtClean="0">
                <a:latin typeface="+mn-lt"/>
              </a:rPr>
              <a:t>program.</a:t>
            </a:r>
            <a:endParaRPr lang="en-US" sz="2400" dirty="0">
              <a:latin typeface="+mn-lt"/>
            </a:endParaRPr>
          </a:p>
        </p:txBody>
      </p:sp>
    </p:spTree>
    <p:extLst>
      <p:ext uri="{BB962C8B-B14F-4D97-AF65-F5344CB8AC3E}">
        <p14:creationId xmlns:p14="http://schemas.microsoft.com/office/powerpoint/2010/main" val="946068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Using Arrays to Analyze Survey Results; Intro to Exception Handling </a:t>
            </a:r>
            <a:r>
              <a:rPr lang="en-US" sz="2000" b="0" dirty="0" smtClean="0"/>
              <a:t>(8 </a:t>
            </a:r>
            <a:r>
              <a:rPr lang="en-US" sz="2000" b="0" dirty="0"/>
              <a:t>of 8)</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cs typeface="Times New Roman" pitchFamily="18" charset="0"/>
              </a:rPr>
              <a:t>Message Property of the Exception Parameter </a:t>
            </a:r>
          </a:p>
          <a:p>
            <a:pPr eaLnBrk="1" hangingPunct="1">
              <a:defRPr/>
            </a:pPr>
            <a:r>
              <a:rPr lang="en-US" sz="2400" dirty="0">
                <a:latin typeface="+mn-lt"/>
                <a:cs typeface="Times New Roman" pitchFamily="18" charset="0"/>
              </a:rPr>
              <a:t>When lines 22–27 </a:t>
            </a:r>
            <a:r>
              <a:rPr lang="en-US" sz="2400" b="1" dirty="0">
                <a:latin typeface="+mn-lt"/>
                <a:cs typeface="Times New Roman" pitchFamily="18" charset="0"/>
              </a:rPr>
              <a:t>catch</a:t>
            </a:r>
            <a:r>
              <a:rPr lang="en-US" sz="2400" dirty="0">
                <a:latin typeface="+mn-lt"/>
                <a:cs typeface="Times New Roman" pitchFamily="18" charset="0"/>
              </a:rPr>
              <a:t> the exception, the program displays a message indicating the problem that occurred</a:t>
            </a:r>
            <a:r>
              <a:rPr lang="en-US" sz="2400" dirty="0" smtClean="0">
                <a:latin typeface="+mn-lt"/>
                <a:cs typeface="Times New Roman" pitchFamily="18" charset="0"/>
              </a:rPr>
              <a:t>.</a:t>
            </a:r>
            <a:endParaRPr lang="en-US" sz="2400" dirty="0">
              <a:latin typeface="+mn-lt"/>
              <a:cs typeface="Times New Roman" pitchFamily="18" charset="0"/>
            </a:endParaRPr>
          </a:p>
          <a:p>
            <a:pPr eaLnBrk="1" hangingPunct="1">
              <a:defRPr/>
            </a:pPr>
            <a:r>
              <a:rPr lang="en-US" sz="2400" dirty="0">
                <a:latin typeface="+mn-lt"/>
                <a:cs typeface="Times New Roman" pitchFamily="18" charset="0"/>
              </a:rPr>
              <a:t>Line 24 uses the exception object’s </a:t>
            </a:r>
            <a:r>
              <a:rPr lang="en-US" sz="2400" b="1" dirty="0">
                <a:solidFill>
                  <a:schemeClr val="tx1"/>
                </a:solidFill>
                <a:latin typeface="Consolas" panose="020B0609020204030204" pitchFamily="49" charset="0"/>
                <a:cs typeface="Times New Roman" pitchFamily="18" charset="0"/>
              </a:rPr>
              <a:t>Message</a:t>
            </a:r>
            <a:r>
              <a:rPr lang="en-US" sz="2400" b="1" dirty="0">
                <a:solidFill>
                  <a:schemeClr val="tx1"/>
                </a:solidFill>
                <a:latin typeface="+mn-lt"/>
                <a:cs typeface="Times New Roman" pitchFamily="18" charset="0"/>
              </a:rPr>
              <a:t> property</a:t>
            </a:r>
            <a:r>
              <a:rPr lang="en-US" sz="2400" b="1" dirty="0">
                <a:solidFill>
                  <a:srgbClr val="0000FF"/>
                </a:solidFill>
                <a:latin typeface="+mn-lt"/>
                <a:cs typeface="Times New Roman" pitchFamily="18" charset="0"/>
              </a:rPr>
              <a:t> </a:t>
            </a:r>
            <a:r>
              <a:rPr lang="en-US" sz="2400" dirty="0">
                <a:latin typeface="+mn-lt"/>
                <a:cs typeface="Times New Roman" pitchFamily="18" charset="0"/>
              </a:rPr>
              <a:t>to get the error message that's stored in the exception object and display it</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1736591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8.6 Case </a:t>
            </a:r>
            <a:r>
              <a:rPr lang="en-US" dirty="0"/>
              <a:t>Study: Card Shuffling and Dealing Simulation</a:t>
            </a:r>
          </a:p>
        </p:txBody>
      </p:sp>
      <p:sp>
        <p:nvSpPr>
          <p:cNvPr id="3" name="Text Placeholder 2"/>
          <p:cNvSpPr>
            <a:spLocks noGrp="1"/>
          </p:cNvSpPr>
          <p:nvPr>
            <p:ph type="body" idx="1"/>
          </p:nvPr>
        </p:nvSpPr>
        <p:spPr>
          <a:xfrm>
            <a:off x="457200" y="1600200"/>
            <a:ext cx="8229600" cy="1707021"/>
          </a:xfrm>
        </p:spPr>
        <p:txBody>
          <a:bodyPr/>
          <a:lstStyle/>
          <a:p>
            <a:pPr marL="109728" indent="0">
              <a:buNone/>
              <a:defRPr/>
            </a:pPr>
            <a:r>
              <a:rPr lang="en-US" sz="2400" b="1" dirty="0">
                <a:cs typeface="Times New Roman" pitchFamily="18" charset="0"/>
              </a:rPr>
              <a:t>Class Card and Getter-Only Auto-Implemented Properties </a:t>
            </a:r>
          </a:p>
          <a:p>
            <a:pPr>
              <a:defRPr/>
            </a:pPr>
            <a:r>
              <a:rPr lang="en-US" sz="2400" dirty="0">
                <a:cs typeface="Times New Roman" pitchFamily="18" charset="0"/>
              </a:rPr>
              <a:t>Class </a:t>
            </a:r>
            <a:r>
              <a:rPr lang="en-US" sz="2400" dirty="0">
                <a:latin typeface="Consolas" panose="020B0609020204030204" pitchFamily="49" charset="0"/>
                <a:cs typeface="Times New Roman" pitchFamily="18" charset="0"/>
              </a:rPr>
              <a:t>Card</a:t>
            </a:r>
            <a:r>
              <a:rPr lang="en-US" sz="2400" dirty="0">
                <a:cs typeface="Times New Roman" pitchFamily="18" charset="0"/>
              </a:rPr>
              <a:t> (Figure 8.10) represents a playing card that has a face and a suit</a:t>
            </a:r>
            <a:r>
              <a:rPr lang="en-US" sz="2400" dirty="0" smtClean="0">
                <a:cs typeface="Times New Roman" pitchFamily="18" charset="0"/>
              </a:rPr>
              <a:t>.</a:t>
            </a:r>
          </a:p>
        </p:txBody>
      </p:sp>
      <p:sp>
        <p:nvSpPr>
          <p:cNvPr id="4" name="Content Placeholder 3"/>
          <p:cNvSpPr>
            <a:spLocks noGrp="1"/>
          </p:cNvSpPr>
          <p:nvPr>
            <p:ph sz="quarter" idx="13"/>
          </p:nvPr>
        </p:nvSpPr>
        <p:spPr>
          <a:xfrm>
            <a:off x="451828" y="3439238"/>
            <a:ext cx="1462430" cy="422405"/>
          </a:xfrm>
        </p:spPr>
        <p:txBody>
          <a:bodyPr/>
          <a:lstStyle/>
          <a:p>
            <a:r>
              <a:rPr lang="en-US" sz="2400" dirty="0">
                <a:latin typeface="+mn-lt"/>
                <a:cs typeface="Times New Roman" pitchFamily="18" charset="0"/>
              </a:rPr>
              <a:t>Prior to</a:t>
            </a:r>
            <a:endParaRPr lang="en-IN" sz="2400" dirty="0">
              <a:latin typeface="+mn-lt"/>
            </a:endParaRPr>
          </a:p>
        </p:txBody>
      </p:sp>
      <p:graphicFrame>
        <p:nvGraphicFramePr>
          <p:cNvPr id="11" name="Object 10" descr="C sharp 6"/>
          <p:cNvGraphicFramePr>
            <a:graphicFrameLocks noChangeAspect="1"/>
          </p:cNvGraphicFramePr>
          <p:nvPr>
            <p:extLst>
              <p:ext uri="{D42A27DB-BD31-4B8C-83A1-F6EECF244321}">
                <p14:modId xmlns:p14="http://schemas.microsoft.com/office/powerpoint/2010/main" val="565716723"/>
              </p:ext>
            </p:extLst>
          </p:nvPr>
        </p:nvGraphicFramePr>
        <p:xfrm>
          <a:off x="1833000" y="3545156"/>
          <a:ext cx="735012" cy="368300"/>
        </p:xfrm>
        <a:graphic>
          <a:graphicData uri="http://schemas.openxmlformats.org/presentationml/2006/ole">
            <mc:AlternateContent xmlns:mc="http://schemas.openxmlformats.org/markup-compatibility/2006">
              <mc:Choice xmlns:v="urn:schemas-microsoft-com:vml" Requires="v">
                <p:oleObj spid="_x0000_s3180" name="Equation" r:id="rId3" imgW="355320" imgH="177480" progId="Equation.DSMT4">
                  <p:embed/>
                </p:oleObj>
              </mc:Choice>
              <mc:Fallback>
                <p:oleObj name="Equation" r:id="rId3" imgW="355320" imgH="177480" progId="Equation.DSMT4">
                  <p:embed/>
                  <p:pic>
                    <p:nvPicPr>
                      <p:cNvPr id="10" name="Object 9"/>
                      <p:cNvPicPr/>
                      <p:nvPr/>
                    </p:nvPicPr>
                    <p:blipFill>
                      <a:blip r:embed="rId4"/>
                      <a:stretch>
                        <a:fillRect/>
                      </a:stretch>
                    </p:blipFill>
                    <p:spPr>
                      <a:xfrm>
                        <a:off x="1833000" y="3545156"/>
                        <a:ext cx="735012" cy="368300"/>
                      </a:xfrm>
                      <a:prstGeom prst="rect">
                        <a:avLst/>
                      </a:prstGeom>
                    </p:spPr>
                  </p:pic>
                </p:oleObj>
              </mc:Fallback>
            </mc:AlternateContent>
          </a:graphicData>
        </a:graphic>
      </p:graphicFrame>
      <p:sp>
        <p:nvSpPr>
          <p:cNvPr id="5" name="Content Placeholder 4"/>
          <p:cNvSpPr>
            <a:spLocks noGrp="1"/>
          </p:cNvSpPr>
          <p:nvPr>
            <p:ph sz="quarter" idx="14"/>
          </p:nvPr>
        </p:nvSpPr>
        <p:spPr>
          <a:xfrm>
            <a:off x="2549406" y="3434459"/>
            <a:ext cx="5960692" cy="496918"/>
          </a:xfrm>
        </p:spPr>
        <p:txBody>
          <a:bodyPr/>
          <a:lstStyle/>
          <a:p>
            <a:pPr marL="432" indent="0">
              <a:buNone/>
            </a:pPr>
            <a:r>
              <a:rPr lang="en-US" sz="2400" dirty="0">
                <a:latin typeface="+mn-lt"/>
                <a:cs typeface="Times New Roman" pitchFamily="18" charset="0"/>
              </a:rPr>
              <a:t>auto-implemented properties required both</a:t>
            </a:r>
            <a:endParaRPr lang="en-IN" sz="2400" dirty="0">
              <a:latin typeface="+mn-lt"/>
            </a:endParaRPr>
          </a:p>
        </p:txBody>
      </p:sp>
      <p:sp>
        <p:nvSpPr>
          <p:cNvPr id="6" name="Content Placeholder 5"/>
          <p:cNvSpPr>
            <a:spLocks noGrp="1"/>
          </p:cNvSpPr>
          <p:nvPr>
            <p:ph sz="quarter" idx="15"/>
          </p:nvPr>
        </p:nvSpPr>
        <p:spPr>
          <a:xfrm>
            <a:off x="716748" y="3801651"/>
            <a:ext cx="3807151" cy="445091"/>
          </a:xfrm>
        </p:spPr>
        <p:txBody>
          <a:bodyPr/>
          <a:lstStyle/>
          <a:p>
            <a:pPr marL="0" indent="0">
              <a:buNone/>
            </a:pPr>
            <a:r>
              <a:rPr lang="en-US" sz="2400" dirty="0">
                <a:latin typeface="+mn-lt"/>
                <a:cs typeface="Times New Roman" pitchFamily="18" charset="0"/>
              </a:rPr>
              <a:t>a</a:t>
            </a:r>
            <a:r>
              <a:rPr lang="en-US" sz="2400" dirty="0">
                <a:cs typeface="Times New Roman" pitchFamily="18" charset="0"/>
              </a:rPr>
              <a:t> </a:t>
            </a:r>
            <a:r>
              <a:rPr lang="en-US" sz="2400" dirty="0">
                <a:latin typeface="Consolas" panose="020B0609020204030204" pitchFamily="49" charset="0"/>
                <a:cs typeface="Times New Roman" pitchFamily="18" charset="0"/>
              </a:rPr>
              <a:t>get</a:t>
            </a:r>
            <a:r>
              <a:rPr lang="en-US" sz="2400" dirty="0">
                <a:cs typeface="Times New Roman" pitchFamily="18" charset="0"/>
              </a:rPr>
              <a:t> </a:t>
            </a:r>
            <a:r>
              <a:rPr lang="en-US" sz="2400" dirty="0">
                <a:latin typeface="+mn-lt"/>
                <a:cs typeface="Times New Roman" pitchFamily="18" charset="0"/>
              </a:rPr>
              <a:t>and a </a:t>
            </a:r>
            <a:r>
              <a:rPr lang="en-US" sz="2400" dirty="0">
                <a:latin typeface="Consolas" panose="020B0609020204030204" pitchFamily="49" charset="0"/>
                <a:cs typeface="Times New Roman" pitchFamily="18" charset="0"/>
              </a:rPr>
              <a:t>set</a:t>
            </a:r>
            <a:r>
              <a:rPr lang="en-US" sz="2400" dirty="0">
                <a:cs typeface="Times New Roman" pitchFamily="18" charset="0"/>
              </a:rPr>
              <a:t> </a:t>
            </a:r>
            <a:r>
              <a:rPr lang="en-US" sz="2400" dirty="0">
                <a:latin typeface="+mn-lt"/>
                <a:cs typeface="Times New Roman" pitchFamily="18" charset="0"/>
              </a:rPr>
              <a:t>accessor</a:t>
            </a:r>
            <a:r>
              <a:rPr lang="en-US" sz="2400" dirty="0" smtClean="0">
                <a:latin typeface="+mn-lt"/>
                <a:cs typeface="Times New Roman" pitchFamily="18" charset="0"/>
              </a:rPr>
              <a:t>.</a:t>
            </a:r>
          </a:p>
        </p:txBody>
      </p:sp>
      <p:sp>
        <p:nvSpPr>
          <p:cNvPr id="7" name="Content Placeholder 6"/>
          <p:cNvSpPr>
            <a:spLocks noGrp="1"/>
          </p:cNvSpPr>
          <p:nvPr>
            <p:ph sz="quarter" idx="16"/>
          </p:nvPr>
        </p:nvSpPr>
        <p:spPr>
          <a:xfrm>
            <a:off x="457200" y="4351056"/>
            <a:ext cx="300202" cy="340583"/>
          </a:xfrm>
        </p:spPr>
        <p:txBody>
          <a:bodyPr/>
          <a:lstStyle/>
          <a:p>
            <a:r>
              <a:rPr lang="en-IN" sz="2400" dirty="0" smtClean="0">
                <a:latin typeface="+mn-lt"/>
              </a:rPr>
              <a:t> </a:t>
            </a:r>
            <a:endParaRPr lang="en-IN" sz="2400" dirty="0">
              <a:latin typeface="+mn-lt"/>
            </a:endParaRPr>
          </a:p>
        </p:txBody>
      </p:sp>
      <p:graphicFrame>
        <p:nvGraphicFramePr>
          <p:cNvPr id="10" name="Object 9" descr="C sharp 6"/>
          <p:cNvGraphicFramePr>
            <a:graphicFrameLocks noChangeAspect="1"/>
          </p:cNvGraphicFramePr>
          <p:nvPr>
            <p:extLst>
              <p:ext uri="{D42A27DB-BD31-4B8C-83A1-F6EECF244321}">
                <p14:modId xmlns:p14="http://schemas.microsoft.com/office/powerpoint/2010/main" val="1818408040"/>
              </p:ext>
            </p:extLst>
          </p:nvPr>
        </p:nvGraphicFramePr>
        <p:xfrm>
          <a:off x="753203" y="4441127"/>
          <a:ext cx="735012" cy="368300"/>
        </p:xfrm>
        <a:graphic>
          <a:graphicData uri="http://schemas.openxmlformats.org/presentationml/2006/ole">
            <mc:AlternateContent xmlns:mc="http://schemas.openxmlformats.org/markup-compatibility/2006">
              <mc:Choice xmlns:v="urn:schemas-microsoft-com:vml" Requires="v">
                <p:oleObj spid="_x0000_s3181" name="Equation" r:id="rId5" imgW="355320" imgH="177480" progId="Equation.DSMT4">
                  <p:embed/>
                </p:oleObj>
              </mc:Choice>
              <mc:Fallback>
                <p:oleObj name="Equation" r:id="rId5" imgW="355320" imgH="177480" progId="Equation.DSMT4">
                  <p:embed/>
                  <p:pic>
                    <p:nvPicPr>
                      <p:cNvPr id="9" name="Object 8"/>
                      <p:cNvPicPr/>
                      <p:nvPr/>
                    </p:nvPicPr>
                    <p:blipFill>
                      <a:blip r:embed="rId4"/>
                      <a:stretch>
                        <a:fillRect/>
                      </a:stretch>
                    </p:blipFill>
                    <p:spPr>
                      <a:xfrm>
                        <a:off x="753203" y="4441127"/>
                        <a:ext cx="735012" cy="368300"/>
                      </a:xfrm>
                      <a:prstGeom prst="rect">
                        <a:avLst/>
                      </a:prstGeom>
                    </p:spPr>
                  </p:pic>
                </p:oleObj>
              </mc:Fallback>
            </mc:AlternateContent>
          </a:graphicData>
        </a:graphic>
      </p:graphicFrame>
      <p:sp>
        <p:nvSpPr>
          <p:cNvPr id="8" name="Content Placeholder 7"/>
          <p:cNvSpPr>
            <a:spLocks noGrp="1"/>
          </p:cNvSpPr>
          <p:nvPr>
            <p:ph sz="quarter" idx="17"/>
          </p:nvPr>
        </p:nvSpPr>
        <p:spPr>
          <a:xfrm>
            <a:off x="457201" y="4329627"/>
            <a:ext cx="8229600" cy="832308"/>
          </a:xfrm>
        </p:spPr>
        <p:txBody>
          <a:bodyPr/>
          <a:lstStyle/>
          <a:p>
            <a:pPr marL="250825" indent="736600">
              <a:buNone/>
            </a:pPr>
            <a:r>
              <a:rPr lang="en-US" sz="2400" dirty="0" smtClean="0">
                <a:latin typeface="+mn-lt"/>
                <a:cs typeface="Times New Roman" pitchFamily="18" charset="0"/>
              </a:rPr>
              <a:t>getter-only </a:t>
            </a:r>
            <a:r>
              <a:rPr lang="en-US" sz="2400" dirty="0">
                <a:latin typeface="+mn-lt"/>
                <a:cs typeface="Times New Roman" pitchFamily="18" charset="0"/>
              </a:rPr>
              <a:t>auto-implemented properties are read only</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412070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3)</a:t>
            </a:r>
            <a:endParaRPr lang="en-US" dirty="0"/>
          </a:p>
        </p:txBody>
      </p:sp>
      <p:sp>
        <p:nvSpPr>
          <p:cNvPr id="3" name="Text Placeholder 2"/>
          <p:cNvSpPr>
            <a:spLocks noGrp="1"/>
          </p:cNvSpPr>
          <p:nvPr>
            <p:ph type="body" idx="1"/>
          </p:nvPr>
        </p:nvSpPr>
        <p:spPr>
          <a:xfrm>
            <a:off x="457200" y="1600200"/>
            <a:ext cx="8229600" cy="4525963"/>
          </a:xfrm>
        </p:spPr>
        <p:txBody>
          <a:bodyPr/>
          <a:lstStyle/>
          <a:p>
            <a:pPr marL="432000" indent="-432000">
              <a:spcBef>
                <a:spcPts val="500"/>
              </a:spcBef>
              <a:buNone/>
            </a:pPr>
            <a:r>
              <a:rPr lang="en-US" sz="2000" b="1" dirty="0">
                <a:solidFill>
                  <a:schemeClr val="tx2"/>
                </a:solidFill>
              </a:rPr>
              <a:t>8.7</a:t>
            </a:r>
            <a:r>
              <a:rPr lang="en-US" sz="2000" b="1" dirty="0"/>
              <a:t> </a:t>
            </a:r>
            <a:r>
              <a:rPr lang="en-US" sz="2000" dirty="0"/>
              <a:t>Passing Arrays and Array Elements to Methods</a:t>
            </a:r>
          </a:p>
          <a:p>
            <a:pPr marL="432000" indent="-432000">
              <a:spcBef>
                <a:spcPts val="500"/>
              </a:spcBef>
              <a:buNone/>
            </a:pPr>
            <a:r>
              <a:rPr lang="en-US" sz="2000" b="1" dirty="0">
                <a:solidFill>
                  <a:schemeClr val="tx2"/>
                </a:solidFill>
              </a:rPr>
              <a:t>8.8</a:t>
            </a:r>
            <a:r>
              <a:rPr lang="en-US" sz="2000" b="1" dirty="0"/>
              <a:t> </a:t>
            </a:r>
            <a:r>
              <a:rPr lang="en-US" sz="2000" dirty="0"/>
              <a:t>Case Study: </a:t>
            </a:r>
            <a:r>
              <a:rPr lang="en-US" sz="2000" dirty="0">
                <a:latin typeface="Consolas" panose="020B0609020204030204" pitchFamily="49" charset="0"/>
              </a:rPr>
              <a:t>GradeBook</a:t>
            </a:r>
            <a:r>
              <a:rPr lang="en-US" sz="2000" dirty="0"/>
              <a:t> Using an Array to Store Grades</a:t>
            </a:r>
            <a:endParaRPr lang="en-US" sz="2000" b="1" dirty="0" smtClean="0">
              <a:solidFill>
                <a:schemeClr val="tx2"/>
              </a:solidFill>
              <a:latin typeface="+mn-lt"/>
            </a:endParaRPr>
          </a:p>
          <a:p>
            <a:pPr marL="432000" indent="-432000">
              <a:spcBef>
                <a:spcPts val="500"/>
              </a:spcBef>
              <a:buNone/>
            </a:pPr>
            <a:r>
              <a:rPr lang="en-US" sz="2000" b="1" dirty="0" smtClean="0">
                <a:solidFill>
                  <a:schemeClr val="tx2"/>
                </a:solidFill>
                <a:latin typeface="+mn-lt"/>
              </a:rPr>
              <a:t>8.9</a:t>
            </a:r>
            <a:r>
              <a:rPr lang="en-US" sz="2000" b="1" dirty="0" smtClean="0">
                <a:latin typeface="+mn-lt"/>
              </a:rPr>
              <a:t> </a:t>
            </a:r>
            <a:r>
              <a:rPr lang="en-US" sz="2000" dirty="0">
                <a:latin typeface="+mn-lt"/>
              </a:rPr>
              <a:t>Multidimensional </a:t>
            </a:r>
            <a:r>
              <a:rPr lang="en-US" sz="2000" dirty="0" smtClean="0">
                <a:latin typeface="+mn-lt"/>
              </a:rPr>
              <a:t>Arrays</a:t>
            </a:r>
          </a:p>
          <a:p>
            <a:pPr marL="486000" lvl="1" indent="0">
              <a:spcBef>
                <a:spcPts val="500"/>
              </a:spcBef>
              <a:buNone/>
            </a:pPr>
            <a:r>
              <a:rPr lang="en-US" sz="2000" dirty="0">
                <a:solidFill>
                  <a:schemeClr val="tx2"/>
                </a:solidFill>
                <a:latin typeface="+mn-lt"/>
              </a:rPr>
              <a:t>8.9.1</a:t>
            </a:r>
            <a:r>
              <a:rPr lang="en-US" sz="2000" dirty="0">
                <a:latin typeface="+mn-lt"/>
              </a:rPr>
              <a:t> Rectangular Arrays</a:t>
            </a:r>
          </a:p>
          <a:p>
            <a:pPr marL="486000" lvl="1" indent="0">
              <a:spcBef>
                <a:spcPts val="500"/>
              </a:spcBef>
              <a:buNone/>
            </a:pPr>
            <a:r>
              <a:rPr lang="en-US" sz="2000" dirty="0">
                <a:solidFill>
                  <a:schemeClr val="tx2"/>
                </a:solidFill>
                <a:latin typeface="+mn-lt"/>
              </a:rPr>
              <a:t>8.9.2</a:t>
            </a:r>
            <a:r>
              <a:rPr lang="en-US" sz="2000" dirty="0">
                <a:latin typeface="+mn-lt"/>
              </a:rPr>
              <a:t> Jagged Arrays</a:t>
            </a:r>
          </a:p>
          <a:p>
            <a:pPr marL="486000" lvl="1" indent="0">
              <a:spcBef>
                <a:spcPts val="500"/>
              </a:spcBef>
              <a:buNone/>
            </a:pPr>
            <a:r>
              <a:rPr lang="en-US" sz="2000" dirty="0">
                <a:solidFill>
                  <a:schemeClr val="tx2"/>
                </a:solidFill>
                <a:latin typeface="+mn-lt"/>
              </a:rPr>
              <a:t>8.9.3</a:t>
            </a:r>
            <a:r>
              <a:rPr lang="en-US" sz="2000" dirty="0">
                <a:latin typeface="+mn-lt"/>
              </a:rPr>
              <a:t> Two-Dimensional Array Example</a:t>
            </a:r>
            <a:r>
              <a:rPr lang="en-US" sz="2000" dirty="0" smtClean="0">
                <a:latin typeface="+mn-lt"/>
              </a:rPr>
              <a:t>: Displaying </a:t>
            </a:r>
            <a:r>
              <a:rPr lang="en-US" sz="2000" dirty="0">
                <a:latin typeface="+mn-lt"/>
              </a:rPr>
              <a:t>Element </a:t>
            </a:r>
            <a:r>
              <a:rPr lang="en-US" sz="2000" dirty="0" smtClean="0">
                <a:latin typeface="+mn-lt"/>
              </a:rPr>
              <a:t>Values</a:t>
            </a:r>
          </a:p>
          <a:p>
            <a:pPr marL="432000" indent="-432000">
              <a:spcBef>
                <a:spcPts val="500"/>
              </a:spcBef>
              <a:buNone/>
            </a:pPr>
            <a:r>
              <a:rPr lang="en-US" sz="2000" b="1" dirty="0">
                <a:solidFill>
                  <a:schemeClr val="tx2"/>
                </a:solidFill>
                <a:latin typeface="+mn-lt"/>
              </a:rPr>
              <a:t>8.10</a:t>
            </a:r>
            <a:r>
              <a:rPr lang="en-US" sz="2000" b="1" dirty="0">
                <a:latin typeface="+mn-lt"/>
              </a:rPr>
              <a:t> </a:t>
            </a:r>
            <a:r>
              <a:rPr lang="en-US" sz="2000" dirty="0">
                <a:latin typeface="+mn-lt"/>
              </a:rPr>
              <a:t>Case Study: </a:t>
            </a:r>
            <a:r>
              <a:rPr lang="en-US" sz="2000" dirty="0">
                <a:latin typeface="Consolas" panose="020B0609020204030204" pitchFamily="49" charset="0"/>
              </a:rPr>
              <a:t>GradeBook</a:t>
            </a:r>
            <a:r>
              <a:rPr lang="en-US" sz="2000" dirty="0">
                <a:latin typeface="+mn-lt"/>
              </a:rPr>
              <a:t> Using </a:t>
            </a:r>
            <a:r>
              <a:rPr lang="en-US" sz="2000" dirty="0" smtClean="0">
                <a:latin typeface="+mn-lt"/>
              </a:rPr>
              <a:t>a Rectangular </a:t>
            </a:r>
            <a:r>
              <a:rPr lang="en-US" sz="2000" dirty="0">
                <a:latin typeface="+mn-lt"/>
              </a:rPr>
              <a:t>Array</a:t>
            </a:r>
          </a:p>
          <a:p>
            <a:pPr marL="432000" indent="-432000">
              <a:spcBef>
                <a:spcPts val="500"/>
              </a:spcBef>
              <a:buNone/>
            </a:pPr>
            <a:r>
              <a:rPr lang="en-US" sz="2000" b="1" dirty="0">
                <a:solidFill>
                  <a:schemeClr val="tx2"/>
                </a:solidFill>
                <a:latin typeface="+mn-lt"/>
              </a:rPr>
              <a:t>8.11</a:t>
            </a:r>
            <a:r>
              <a:rPr lang="en-US" sz="2000" b="1" dirty="0">
                <a:latin typeface="+mn-lt"/>
              </a:rPr>
              <a:t> </a:t>
            </a:r>
            <a:r>
              <a:rPr lang="en-US" sz="2000" dirty="0">
                <a:latin typeface="+mn-lt"/>
              </a:rPr>
              <a:t>Variable-Length Argument Lists</a:t>
            </a:r>
          </a:p>
          <a:p>
            <a:pPr marL="432000" indent="-432000">
              <a:spcBef>
                <a:spcPts val="500"/>
              </a:spcBef>
              <a:buNone/>
            </a:pPr>
            <a:r>
              <a:rPr lang="en-US" sz="2000" b="1" dirty="0">
                <a:solidFill>
                  <a:schemeClr val="tx2"/>
                </a:solidFill>
                <a:latin typeface="+mn-lt"/>
              </a:rPr>
              <a:t>8.12</a:t>
            </a:r>
            <a:r>
              <a:rPr lang="en-US" sz="2000" b="1" dirty="0">
                <a:latin typeface="+mn-lt"/>
              </a:rPr>
              <a:t> </a:t>
            </a:r>
            <a:r>
              <a:rPr lang="en-US" sz="2000" dirty="0">
                <a:latin typeface="+mn-lt"/>
              </a:rPr>
              <a:t>Using Command-Line Arguments</a:t>
            </a:r>
          </a:p>
          <a:p>
            <a:pPr marL="432000" indent="-432000">
              <a:spcBef>
                <a:spcPts val="500"/>
              </a:spcBef>
              <a:buNone/>
            </a:pPr>
            <a:r>
              <a:rPr lang="en-US" sz="2000" b="1" dirty="0">
                <a:solidFill>
                  <a:schemeClr val="tx2"/>
                </a:solidFill>
                <a:latin typeface="+mn-lt"/>
              </a:rPr>
              <a:t>8.13</a:t>
            </a:r>
            <a:r>
              <a:rPr lang="en-US" sz="2000" b="1" dirty="0">
                <a:latin typeface="+mn-lt"/>
              </a:rPr>
              <a:t> </a:t>
            </a:r>
            <a:r>
              <a:rPr lang="en-US" sz="2000" dirty="0">
                <a:latin typeface="+mn-lt"/>
              </a:rPr>
              <a:t>(Optional) Passing Arrays by </a:t>
            </a:r>
            <a:r>
              <a:rPr lang="en-US" sz="2000" dirty="0" smtClean="0">
                <a:latin typeface="+mn-lt"/>
              </a:rPr>
              <a:t>Value and </a:t>
            </a:r>
            <a:r>
              <a:rPr lang="en-US" sz="2000" dirty="0">
                <a:latin typeface="+mn-lt"/>
              </a:rPr>
              <a:t>by Reference</a:t>
            </a:r>
          </a:p>
          <a:p>
            <a:pPr marL="432000" indent="-432000">
              <a:spcBef>
                <a:spcPts val="500"/>
              </a:spcBef>
              <a:buNone/>
            </a:pPr>
            <a:r>
              <a:rPr lang="en-US" sz="2000" b="1" dirty="0">
                <a:solidFill>
                  <a:schemeClr val="tx2"/>
                </a:solidFill>
                <a:latin typeface="+mn-lt"/>
              </a:rPr>
              <a:t>8.14</a:t>
            </a:r>
            <a:r>
              <a:rPr lang="en-US" sz="2000" b="1" dirty="0">
                <a:latin typeface="+mn-lt"/>
              </a:rPr>
              <a:t> </a:t>
            </a:r>
            <a:r>
              <a:rPr lang="en-US" sz="2000" dirty="0">
                <a:latin typeface="+mn-lt"/>
              </a:rPr>
              <a:t>Wrap-Up</a:t>
            </a:r>
          </a:p>
        </p:txBody>
      </p:sp>
    </p:spTree>
    <p:extLst>
      <p:ext uri="{BB962C8B-B14F-4D97-AF65-F5344CB8AC3E}">
        <p14:creationId xmlns:p14="http://schemas.microsoft.com/office/powerpoint/2010/main" val="2167797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8.10 </a:t>
            </a:r>
            <a:r>
              <a:rPr lang="en-US" dirty="0"/>
              <a:t>Card Class Represents a Playing Card</a:t>
            </a:r>
          </a:p>
        </p:txBody>
      </p:sp>
      <p:pic>
        <p:nvPicPr>
          <p:cNvPr id="4" name="Picture 3" descr="Program code. Line 1: forward slash forward slash fig. 8.10, colon, card, period, c s. Line 2: forward slash forward slash card class represents a playing card. Line 3: class card. Line 4: left brace. Line 5, indented once: private string face, left brace, get, semicolon, right brace, forward slash, forward slash, card’s face, left parenthesis, open quotes, ace, close quotes, comma, open quotes, deuce, close quotes, comma, ellipsis, right parenthesis. Line 6, indented once: private string suit, left brace, get, semicolon, right brace, forward slash forward slash card’s suit, left parenthesis, open quotes, hearts, close quotes, comma, open quotes, diamonds, close quotes, comma, ellipsis, right parenthesis. Line 7: blank. Line 8, indented once: forward slash, forward slash, two-parameter constructor initializes card’s face and suit. Line 9, indented once: public card, left parenthesis, string face, comma, string suit, right parenthesis. Line 10, indented once: left brace. Line 11, indented twice: face = face, semicolon, forward slash, forward slash, initialize face of card. Line 12, indented twice: suit = suit, semicolon, forward slash, forward slash, initialize suit of card. Line 13, indented once: right brace. Line 14: blank. Line 15, indented once: forward slash, forward slash, return string representation of card. Line 16, indented once: public override string to string, left parenthesis, right parenthesis, = right angle bracket,dollar sign, open quotes, left brace, face, right brace, of, left brace, suit, right brace, close quotes, semicolon. Line 1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48818"/>
            <a:ext cx="8034491" cy="3818779"/>
          </a:xfrm>
          <a:prstGeom prst="rect">
            <a:avLst/>
          </a:prstGeom>
        </p:spPr>
      </p:pic>
    </p:spTree>
    <p:extLst>
      <p:ext uri="{BB962C8B-B14F-4D97-AF65-F5344CB8AC3E}">
        <p14:creationId xmlns:p14="http://schemas.microsoft.com/office/powerpoint/2010/main" val="2788568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8.6 Case </a:t>
            </a:r>
            <a:r>
              <a:rPr lang="en-US" dirty="0"/>
              <a:t>Study: Card Shuffling and Dealing </a:t>
            </a:r>
            <a:r>
              <a:rPr lang="en-US" dirty="0" smtClean="0"/>
              <a:t>Simulation </a:t>
            </a:r>
            <a:r>
              <a:rPr lang="en-US" sz="2000" b="0" dirty="0" smtClean="0"/>
              <a:t>(1 of 3)</a:t>
            </a:r>
            <a:endParaRPr lang="en-US" sz="2000" b="0" dirty="0"/>
          </a:p>
        </p:txBody>
      </p:sp>
      <p:sp>
        <p:nvSpPr>
          <p:cNvPr id="3" name="Text Placeholder 2"/>
          <p:cNvSpPr>
            <a:spLocks noGrp="1"/>
          </p:cNvSpPr>
          <p:nvPr>
            <p:ph type="body" idx="1"/>
          </p:nvPr>
        </p:nvSpPr>
        <p:spPr>
          <a:xfrm>
            <a:off x="457200" y="1600200"/>
            <a:ext cx="8229599" cy="2679894"/>
          </a:xfrm>
        </p:spPr>
        <p:txBody>
          <a:bodyPr/>
          <a:lstStyle/>
          <a:p>
            <a:pPr marL="109728" indent="0">
              <a:buNone/>
              <a:defRPr/>
            </a:pPr>
            <a:r>
              <a:rPr lang="en-US" sz="2400" b="1" dirty="0">
                <a:latin typeface="+mn-lt"/>
                <a:cs typeface="Times New Roman" pitchFamily="18" charset="0"/>
              </a:rPr>
              <a:t>Class Card and Getter-Only Auto-Implemented Properties</a:t>
            </a:r>
            <a:r>
              <a:rPr lang="en-US" sz="2400" b="1" i="1" dirty="0">
                <a:latin typeface="+mn-lt"/>
                <a:cs typeface="Times New Roman" pitchFamily="18" charset="0"/>
              </a:rPr>
              <a:t> </a:t>
            </a:r>
          </a:p>
          <a:p>
            <a:pPr>
              <a:defRPr/>
            </a:pPr>
            <a:r>
              <a:rPr lang="en-US" sz="2400" dirty="0">
                <a:latin typeface="+mn-lt"/>
                <a:cs typeface="Times New Roman" pitchFamily="18" charset="0"/>
              </a:rPr>
              <a:t>Getter-only auto-implemented properties can be initialized only either in their declarations or in all of the type’s constructors</a:t>
            </a:r>
            <a:r>
              <a:rPr lang="en-US" sz="2400" dirty="0" smtClean="0">
                <a:latin typeface="+mn-lt"/>
                <a:cs typeface="Times New Roman" pitchFamily="18" charset="0"/>
              </a:rPr>
              <a:t>.</a:t>
            </a:r>
            <a:endParaRPr lang="en-US" sz="2400" dirty="0">
              <a:latin typeface="+mn-lt"/>
              <a:cs typeface="Times New Roman" pitchFamily="18" charset="0"/>
            </a:endParaRPr>
          </a:p>
          <a:p>
            <a:pPr>
              <a:defRPr/>
            </a:pPr>
            <a:r>
              <a:rPr lang="en-US" sz="2400" dirty="0" smtClean="0">
                <a:latin typeface="+mn-lt"/>
                <a:cs typeface="Times New Roman" pitchFamily="18" charset="0"/>
              </a:rPr>
              <a:t>Initializing an auto-implemented property in its declaration</a:t>
            </a:r>
          </a:p>
        </p:txBody>
      </p:sp>
      <p:sp>
        <p:nvSpPr>
          <p:cNvPr id="6" name="Content Placeholder 5"/>
          <p:cNvSpPr>
            <a:spLocks noGrp="1"/>
          </p:cNvSpPr>
          <p:nvPr>
            <p:ph sz="quarter" idx="13"/>
          </p:nvPr>
        </p:nvSpPr>
        <p:spPr>
          <a:xfrm>
            <a:off x="687937" y="4168997"/>
            <a:ext cx="1568153" cy="413860"/>
          </a:xfrm>
        </p:spPr>
        <p:txBody>
          <a:bodyPr/>
          <a:lstStyle/>
          <a:p>
            <a:pPr marL="432" indent="0">
              <a:buNone/>
            </a:pPr>
            <a:r>
              <a:rPr lang="en-US" sz="2400" dirty="0">
                <a:latin typeface="+mn-lt"/>
                <a:cs typeface="Times New Roman" pitchFamily="18" charset="0"/>
              </a:rPr>
              <a:t>is </a:t>
            </a:r>
            <a:r>
              <a:rPr lang="en-US" sz="2400" dirty="0" smtClean="0">
                <a:latin typeface="+mn-lt"/>
                <a:cs typeface="Times New Roman" pitchFamily="18" charset="0"/>
              </a:rPr>
              <a:t>another</a:t>
            </a:r>
            <a:endParaRPr lang="en-US" sz="2400" dirty="0">
              <a:latin typeface="+mn-lt"/>
              <a:cs typeface="Times New Roman" pitchFamily="18" charset="0"/>
            </a:endParaRPr>
          </a:p>
        </p:txBody>
      </p:sp>
      <p:graphicFrame>
        <p:nvGraphicFramePr>
          <p:cNvPr id="5" name="Object 4" descr="C sharp 6"/>
          <p:cNvGraphicFramePr>
            <a:graphicFrameLocks noChangeAspect="1"/>
          </p:cNvGraphicFramePr>
          <p:nvPr>
            <p:extLst>
              <p:ext uri="{D42A27DB-BD31-4B8C-83A1-F6EECF244321}">
                <p14:modId xmlns:p14="http://schemas.microsoft.com/office/powerpoint/2010/main" val="2883564280"/>
              </p:ext>
            </p:extLst>
          </p:nvPr>
        </p:nvGraphicFramePr>
        <p:xfrm>
          <a:off x="2166322" y="4280094"/>
          <a:ext cx="735012" cy="368300"/>
        </p:xfrm>
        <a:graphic>
          <a:graphicData uri="http://schemas.openxmlformats.org/presentationml/2006/ole">
            <mc:AlternateContent xmlns:mc="http://schemas.openxmlformats.org/markup-compatibility/2006">
              <mc:Choice xmlns:v="urn:schemas-microsoft-com:vml" Requires="v">
                <p:oleObj spid="_x0000_s4148" name="Equation" r:id="rId3" imgW="355320" imgH="177480" progId="Equation.DSMT4">
                  <p:embed/>
                </p:oleObj>
              </mc:Choice>
              <mc:Fallback>
                <p:oleObj name="Equation" r:id="rId3" imgW="355320" imgH="177480" progId="Equation.DSMT4">
                  <p:embed/>
                  <p:pic>
                    <p:nvPicPr>
                      <p:cNvPr id="11" name="Object 10"/>
                      <p:cNvPicPr/>
                      <p:nvPr/>
                    </p:nvPicPr>
                    <p:blipFill>
                      <a:blip r:embed="rId4"/>
                      <a:stretch>
                        <a:fillRect/>
                      </a:stretch>
                    </p:blipFill>
                    <p:spPr>
                      <a:xfrm>
                        <a:off x="2166322" y="4280094"/>
                        <a:ext cx="735012" cy="368300"/>
                      </a:xfrm>
                      <a:prstGeom prst="rect">
                        <a:avLst/>
                      </a:prstGeom>
                    </p:spPr>
                  </p:pic>
                </p:oleObj>
              </mc:Fallback>
            </mc:AlternateContent>
          </a:graphicData>
        </a:graphic>
      </p:graphicFrame>
      <p:sp>
        <p:nvSpPr>
          <p:cNvPr id="7" name="Content Placeholder 6"/>
          <p:cNvSpPr>
            <a:spLocks noGrp="1"/>
          </p:cNvSpPr>
          <p:nvPr>
            <p:ph sz="quarter" idx="14"/>
          </p:nvPr>
        </p:nvSpPr>
        <p:spPr>
          <a:xfrm>
            <a:off x="457201" y="4168997"/>
            <a:ext cx="8336422" cy="446886"/>
          </a:xfrm>
        </p:spPr>
        <p:txBody>
          <a:bodyPr/>
          <a:lstStyle/>
          <a:p>
            <a:pPr marL="0" indent="2419350">
              <a:buNone/>
            </a:pPr>
            <a:r>
              <a:rPr lang="en-US" sz="2400" dirty="0" smtClean="0">
                <a:latin typeface="+mn-lt"/>
                <a:cs typeface="Times New Roman" pitchFamily="18" charset="0"/>
              </a:rPr>
              <a:t>feature </a:t>
            </a:r>
            <a:r>
              <a:rPr lang="en-US" sz="2400" dirty="0">
                <a:latin typeface="+mn-lt"/>
                <a:cs typeface="Times New Roman" pitchFamily="18" charset="0"/>
              </a:rPr>
              <a:t>known as auto-property initializers</a:t>
            </a:r>
            <a:r>
              <a:rPr lang="en-US" sz="2400" dirty="0" smtClean="0">
                <a:latin typeface="+mn-lt"/>
                <a:cs typeface="Times New Roman" pitchFamily="18" charset="0"/>
              </a:rPr>
              <a:t>.</a:t>
            </a:r>
            <a:endParaRPr lang="en-US" sz="2400" dirty="0">
              <a:latin typeface="+mn-lt"/>
              <a:cs typeface="Times New Roman" pitchFamily="18" charset="0"/>
            </a:endParaRPr>
          </a:p>
          <a:p>
            <a:pPr marL="741600" indent="-284400">
              <a:spcBef>
                <a:spcPts val="600"/>
              </a:spcBef>
              <a:buFont typeface="Arial" panose="020B0604020202020204" pitchFamily="34" charset="0"/>
              <a:buChar char="–"/>
            </a:pPr>
            <a:r>
              <a:rPr lang="en-US" sz="2400" dirty="0" smtClean="0">
                <a:latin typeface="+mn-lt"/>
                <a:cs typeface="Times New Roman" pitchFamily="18" charset="0"/>
              </a:rPr>
              <a:t> </a:t>
            </a:r>
          </a:p>
        </p:txBody>
      </p:sp>
      <p:pic>
        <p:nvPicPr>
          <p:cNvPr id="4" name="Picture 3" descr="Type property name left brace get semicolon set semicolon right brace equals initializer semicolon."/>
          <p:cNvPicPr>
            <a:picLocks noChangeAspect="1"/>
          </p:cNvPicPr>
          <p:nvPr/>
        </p:nvPicPr>
        <p:blipFill rotWithShape="1">
          <a:blip r:embed="rId5"/>
          <a:srcRect l="4905" t="14149" b="46"/>
          <a:stretch/>
        </p:blipFill>
        <p:spPr>
          <a:xfrm>
            <a:off x="1245942" y="4724418"/>
            <a:ext cx="7507519" cy="517667"/>
          </a:xfrm>
          <a:prstGeom prst="rect">
            <a:avLst/>
          </a:prstGeom>
        </p:spPr>
      </p:pic>
    </p:spTree>
    <p:extLst>
      <p:ext uri="{BB962C8B-B14F-4D97-AF65-F5344CB8AC3E}">
        <p14:creationId xmlns:p14="http://schemas.microsoft.com/office/powerpoint/2010/main" val="3870168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8.6 Case Study: Card Shuffling and Dealing Simulation </a:t>
            </a:r>
            <a:r>
              <a:rPr lang="en-US" sz="2000" b="0" dirty="0" smtClean="0"/>
              <a:t>(2 of </a:t>
            </a:r>
            <a:r>
              <a:rPr lang="en-US" sz="2000" b="0" dirty="0"/>
              <a:t>3)</a:t>
            </a:r>
            <a:endParaRPr lang="en-US" dirty="0"/>
          </a:p>
        </p:txBody>
      </p:sp>
      <p:sp>
        <p:nvSpPr>
          <p:cNvPr id="3" name="Text Placeholder 2"/>
          <p:cNvSpPr>
            <a:spLocks noGrp="1"/>
          </p:cNvSpPr>
          <p:nvPr>
            <p:ph type="body" idx="1"/>
          </p:nvPr>
        </p:nvSpPr>
        <p:spPr/>
        <p:txBody>
          <a:bodyPr/>
          <a:lstStyle/>
          <a:p>
            <a:pPr marL="109728" indent="0">
              <a:buNone/>
              <a:defRPr/>
            </a:pPr>
            <a:r>
              <a:rPr lang="en-US" sz="2400" b="1" dirty="0">
                <a:latin typeface="+mn-lt"/>
                <a:cs typeface="Times New Roman" pitchFamily="18" charset="0"/>
              </a:rPr>
              <a:t>Class </a:t>
            </a:r>
            <a:r>
              <a:rPr lang="en-US" sz="2400" b="1" dirty="0" smtClean="0">
                <a:latin typeface="+mn-lt"/>
                <a:cs typeface="Times New Roman" pitchFamily="18" charset="0"/>
              </a:rPr>
              <a:t>DeckOfCards</a:t>
            </a:r>
            <a:endParaRPr lang="en-US" sz="2400" b="1" dirty="0">
              <a:latin typeface="+mn-lt"/>
              <a:cs typeface="Times New Roman" pitchFamily="18" charset="0"/>
            </a:endParaRPr>
          </a:p>
          <a:p>
            <a:pPr>
              <a:defRPr/>
            </a:pPr>
            <a:r>
              <a:rPr lang="en-US" sz="2400" dirty="0">
                <a:latin typeface="+mn-lt"/>
                <a:cs typeface="Times New Roman" pitchFamily="18" charset="0"/>
              </a:rPr>
              <a:t>Class </a:t>
            </a:r>
            <a:r>
              <a:rPr lang="en-US" sz="2400" dirty="0">
                <a:latin typeface="Consolas" panose="020B0609020204030204" pitchFamily="49" charset="0"/>
                <a:cs typeface="Times New Roman" pitchFamily="18" charset="0"/>
              </a:rPr>
              <a:t>DeckOfCards</a:t>
            </a:r>
            <a:r>
              <a:rPr lang="en-US" sz="2400" dirty="0">
                <a:latin typeface="+mn-lt"/>
                <a:cs typeface="Times New Roman" pitchFamily="18" charset="0"/>
              </a:rPr>
              <a:t> (</a:t>
            </a:r>
            <a:r>
              <a:rPr lang="en-US" sz="2400" dirty="0" smtClean="0">
                <a:latin typeface="+mn-lt"/>
                <a:cs typeface="Times New Roman" pitchFamily="18" charset="0"/>
              </a:rPr>
              <a:t>Figure</a:t>
            </a:r>
            <a:r>
              <a:rPr lang="en-US" sz="2400" dirty="0">
                <a:latin typeface="+mn-lt"/>
                <a:cs typeface="Times New Roman" pitchFamily="18" charset="0"/>
              </a:rPr>
              <a:t> 8.11) represents a deck of 52 </a:t>
            </a:r>
            <a:r>
              <a:rPr lang="en-US" sz="2400" dirty="0">
                <a:latin typeface="Consolas" panose="020B0609020204030204" pitchFamily="49" charset="0"/>
                <a:cs typeface="Times New Roman" pitchFamily="18" charset="0"/>
              </a:rPr>
              <a:t>Card</a:t>
            </a:r>
            <a:r>
              <a:rPr lang="en-US" sz="2400" dirty="0">
                <a:latin typeface="+mn-lt"/>
                <a:cs typeface="Times New Roman" pitchFamily="18" charset="0"/>
              </a:rPr>
              <a:t> </a:t>
            </a:r>
            <a:r>
              <a:rPr lang="en-US" sz="2400" dirty="0" smtClean="0">
                <a:latin typeface="+mn-lt"/>
                <a:cs typeface="Times New Roman" pitchFamily="18" charset="0"/>
              </a:rPr>
              <a:t>objects.</a:t>
            </a:r>
            <a:endParaRPr lang="en-US" sz="2400" dirty="0">
              <a:latin typeface="+mn-lt"/>
            </a:endParaRPr>
          </a:p>
        </p:txBody>
      </p:sp>
    </p:spTree>
    <p:extLst>
      <p:ext uri="{BB962C8B-B14F-4D97-AF65-F5344CB8AC3E}">
        <p14:creationId xmlns:p14="http://schemas.microsoft.com/office/powerpoint/2010/main" val="3503630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8.11 </a:t>
            </a:r>
            <a:r>
              <a:rPr lang="en-US" dirty="0" smtClean="0">
                <a:latin typeface="Consolas" panose="020B0609020204030204" pitchFamily="49" charset="0"/>
              </a:rPr>
              <a:t>DeckOfCards</a:t>
            </a:r>
            <a:r>
              <a:rPr lang="en-US" dirty="0" smtClean="0"/>
              <a:t> </a:t>
            </a:r>
            <a:r>
              <a:rPr lang="en-US" dirty="0"/>
              <a:t>Class Represents a Deck of Playing </a:t>
            </a:r>
            <a:r>
              <a:rPr lang="en-US" dirty="0" smtClean="0"/>
              <a:t>Cards </a:t>
            </a:r>
            <a:r>
              <a:rPr lang="en-US" sz="2000" b="0" dirty="0" smtClean="0"/>
              <a:t>(1 of 4)</a:t>
            </a:r>
            <a:endParaRPr lang="en-US" sz="2000" b="0" dirty="0"/>
          </a:p>
        </p:txBody>
      </p:sp>
      <p:pic>
        <p:nvPicPr>
          <p:cNvPr id="4" name="Picture 3" descr="Program code. Line 1: forward slash, forward slash, fig. 8.11, colon, deck of cards, period, c s. Line 2: forward slash, forward slash, deck of cards class represents a deck of playing cards. Line 3: using system, semicolon. Line 4: blank. Line 5: class deck of cards. Line 6: left brace. Line 7, indented once: forward slash, forward slash, create one random object to share among deck of cards objects. Line 8, indented once: private static random random numbers, = new random, left parenthesis, right parenthesis, semicolon. Line 9: blank. Line 10, indented once: private c o n s t, i n t, number of cards, = 52, semicolon, forward slash, forward slash, number of cards in a deck. Line 11, indented once: private card, left bracket, right bracket, deck = new card, left bracket, number of cards, right bracket, semicolon. Line 12, indented once: private i n t, current card, = 0, semicolon, forward slash, forward slash, index of next card to be dealt, left parenthesis, 0-51, right parenthesis. Line 1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585869"/>
            <a:ext cx="8034491" cy="2892415"/>
          </a:xfrm>
          <a:prstGeom prst="rect">
            <a:avLst/>
          </a:prstGeom>
        </p:spPr>
      </p:pic>
    </p:spTree>
    <p:extLst>
      <p:ext uri="{BB962C8B-B14F-4D97-AF65-F5344CB8AC3E}">
        <p14:creationId xmlns:p14="http://schemas.microsoft.com/office/powerpoint/2010/main" val="3364645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8.11 </a:t>
            </a:r>
            <a:r>
              <a:rPr lang="en-US" dirty="0">
                <a:latin typeface="Consolas" panose="020B0609020204030204" pitchFamily="49" charset="0"/>
              </a:rPr>
              <a:t>DeckOfCards</a:t>
            </a:r>
            <a:r>
              <a:rPr lang="en-US" dirty="0"/>
              <a:t> Class Represents a Deck of Playing Cards </a:t>
            </a:r>
            <a:r>
              <a:rPr lang="en-US" sz="2000" b="0" dirty="0" smtClean="0"/>
              <a:t>(2 </a:t>
            </a:r>
            <a:r>
              <a:rPr lang="en-US" sz="2000" b="0" dirty="0"/>
              <a:t>of 4)</a:t>
            </a:r>
            <a:endParaRPr lang="en-US" dirty="0"/>
          </a:p>
        </p:txBody>
      </p:sp>
      <p:pic>
        <p:nvPicPr>
          <p:cNvPr id="4" name="Picture 3" descr="Program code. Line 14, indented once: forward slash, forward slash, constructor fills deck of cards. Line 15, indented once: public deck of cards, left parenthesis, right parenthesis. Line 16, indented once: left brace. Line 17, indented twice: string, left bracket, right bracket, faces = left brace, open quotes, ace, close quotes, comma, open quotes, deuce, close quotes, comma, open quotes, three, close quotes, comma, open quotes, four, close quotes, comma, open quotes, five, close quotes, comma, open quotes, six, close quotes, comma. Line 18, indented three times: open quotes, seven, close quotes, comma, open quotes, eight, close quotes, comma, open quotes, nine, close quotes, comma, open quotes, ten, close quotes, comma, open quotes, jack, close quotes, comma, open quotes, queen, close quotes, comma, open quotes, king, close quotes, right brace, semicolon. Line 19, indented twice: string, left bracket, right bracket, suits = left brace, open quotes, hearts, close quotes, comma, open quotes, diamonds, close quotes, comma, open quotes, clubs, close quotes, comma, open quotes, spades, close quotes, right brace, semicolon. Line 20: blank. Line 21, indented twice: forward slash, forward slash, populate deck with card objects. Line 22, indented twice: for, left parenthesis, v a r, count = 0, semicolon, count, left angle bracket, deck, period, length, semicolon, + + count, right parenthesis. Line 23, indented twice: left brace. Line 24, indented three times: deck, left bracket, count, right bracket = new card, left parenthesis, faces, left bracket, count, %, 13, right bracket, comma, suits, left bracket, count, forward slash, 13, right bracket, right parenthesis, semicolon. Line 25, indented twice: right brace. Line 26, indented once: right brace. Line 2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579743"/>
            <a:ext cx="8034491" cy="3202848"/>
          </a:xfrm>
          <a:prstGeom prst="rect">
            <a:avLst/>
          </a:prstGeom>
        </p:spPr>
      </p:pic>
    </p:spTree>
    <p:extLst>
      <p:ext uri="{BB962C8B-B14F-4D97-AF65-F5344CB8AC3E}">
        <p14:creationId xmlns:p14="http://schemas.microsoft.com/office/powerpoint/2010/main" val="3160593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8.11 </a:t>
            </a:r>
            <a:r>
              <a:rPr lang="en-US" dirty="0">
                <a:latin typeface="Consolas" panose="020B0609020204030204" pitchFamily="49" charset="0"/>
              </a:rPr>
              <a:t>DeckOfCards</a:t>
            </a:r>
            <a:r>
              <a:rPr lang="en-US" dirty="0"/>
              <a:t> Class Represents a Deck of Playing Cards </a:t>
            </a:r>
            <a:r>
              <a:rPr lang="en-US" sz="2000" b="0" dirty="0" smtClean="0"/>
              <a:t>(3 </a:t>
            </a:r>
            <a:r>
              <a:rPr lang="en-US" sz="2000" b="0" dirty="0"/>
              <a:t>of 4)</a:t>
            </a:r>
            <a:endParaRPr lang="en-US" dirty="0"/>
          </a:p>
        </p:txBody>
      </p:sp>
      <p:pic>
        <p:nvPicPr>
          <p:cNvPr id="4" name="Picture 3" descr="Program code. Line 28, indented once: forward slash, forward slash, shuffle deck of cards with one-pass algorithm. Line 29, indented once: public void shuffle, left parenthesis, right parenthesis. Line 30, indented once: left brace. Line 31, indented twice: forward slash, forward slash, after shuffling, dealing should start at deck, left bracket, 0, right bracket, again. Line 32, indented twice: current card = 0, semicolon, forward slash, forward slash, reinitialize current card. Line 33: blank. Line 34, indented twice: forward slash, forward slash, for each card, pick another random card and swap them. Line 35, indented twice: for, left parenthesis, v a r, first = 0, semicolon, first, left angle bracket, deck, period, length, semicolon, + + first, right parenthesis. Line 36, indented twice: left brace. Line 37, indented three times: forward slash, forward slash, select a random number between 0 and 51. Line 38, indented three times: v a r, second = random numbers, period, next, left parenthesis, number of cards, right parenthesis, semicolon. Line 39: blank. Line 40, indented three times: forward slash, forward slash, swap current card with randomly selected card. Line 41, indented three times: card temp = deck, left bracket, first, right bracket, semicolon. Line 42, indented three times: deck, left bracket, first, right bracket = deck, left bracket, second, right bracket, semicolon. Line 43, indented three times: deck, left bracket, second, right bracket = temp, semicolon. Line 44, indented twice: right brace. Line 45, indented once: right brace. Line 4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595277"/>
            <a:ext cx="8034491" cy="4195182"/>
          </a:xfrm>
          <a:prstGeom prst="rect">
            <a:avLst/>
          </a:prstGeom>
        </p:spPr>
      </p:pic>
    </p:spTree>
    <p:extLst>
      <p:ext uri="{BB962C8B-B14F-4D97-AF65-F5344CB8AC3E}">
        <p14:creationId xmlns:p14="http://schemas.microsoft.com/office/powerpoint/2010/main" val="236611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8.11 </a:t>
            </a:r>
            <a:r>
              <a:rPr lang="en-US" dirty="0">
                <a:latin typeface="Consolas" panose="020B0609020204030204" pitchFamily="49" charset="0"/>
              </a:rPr>
              <a:t>DeckOfCards</a:t>
            </a:r>
            <a:r>
              <a:rPr lang="en-US" dirty="0"/>
              <a:t> Class Represents a Deck of Playing Cards </a:t>
            </a:r>
            <a:r>
              <a:rPr lang="en-US" sz="2000" b="0" dirty="0" smtClean="0"/>
              <a:t>(4 </a:t>
            </a:r>
            <a:r>
              <a:rPr lang="en-US" sz="2000" b="0" dirty="0"/>
              <a:t>of 4)</a:t>
            </a:r>
            <a:endParaRPr lang="en-US" dirty="0"/>
          </a:p>
        </p:txBody>
      </p:sp>
      <p:pic>
        <p:nvPicPr>
          <p:cNvPr id="5" name="Picture 4" descr="Program code. Line 47, indented once: forward slash, forward slash, deal one card. Line 48, indented once: public card deal card, left parenthesis, right parenthesis. Line 49, indented once: left brace. Line 50, indented twice: forward slash, forward slash, determine whether cards remain to be dealt. Line 51, indented twice: if, left parenthesis, current card, right angle bracket, deck, period, length, right parenthesis. Line 52, indented twice: left brace. Line 53, indented three times: return deck, left bracket, current card, + +, right bracket, semicolon, forward slash, forward slash, return current card in array. Line 54, indented twice: right brace. Line 55, indented twice: else. Line 56, indented twice: left brace. Line 57, indented three times: return null, semicolon, forward slash, forward slash, indicate that all cards were dealt. Line 58, indented twice: right brace. Line 59, indented once: right brace. Line 6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586401"/>
            <a:ext cx="7954942" cy="3199792"/>
          </a:xfrm>
          <a:prstGeom prst="rect">
            <a:avLst/>
          </a:prstGeom>
        </p:spPr>
      </p:pic>
    </p:spTree>
    <p:extLst>
      <p:ext uri="{BB962C8B-B14F-4D97-AF65-F5344CB8AC3E}">
        <p14:creationId xmlns:p14="http://schemas.microsoft.com/office/powerpoint/2010/main" val="2454104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8.6 Case Study: Card Shuffling and Dealing Simulation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pPr marL="109728" indent="0">
              <a:buNone/>
              <a:defRPr/>
            </a:pPr>
            <a:r>
              <a:rPr lang="en-US" sz="2400" b="1" dirty="0">
                <a:latin typeface="+mn-lt"/>
                <a:cs typeface="Times New Roman" pitchFamily="18" charset="0"/>
              </a:rPr>
              <a:t>Shuffling and Dealing </a:t>
            </a:r>
            <a:r>
              <a:rPr lang="en-US" sz="2400" b="1" dirty="0" smtClean="0">
                <a:latin typeface="+mn-lt"/>
                <a:cs typeface="Times New Roman" pitchFamily="18" charset="0"/>
              </a:rPr>
              <a:t>Cards</a:t>
            </a:r>
            <a:endParaRPr lang="en-US" sz="2400" b="1" dirty="0">
              <a:latin typeface="+mn-lt"/>
              <a:cs typeface="Times New Roman" pitchFamily="18" charset="0"/>
            </a:endParaRPr>
          </a:p>
          <a:p>
            <a:pPr>
              <a:defRPr/>
            </a:pPr>
            <a:r>
              <a:rPr lang="en-US" sz="2400" dirty="0" smtClean="0">
                <a:latin typeface="+mn-lt"/>
                <a:cs typeface="Times New Roman" pitchFamily="18" charset="0"/>
              </a:rPr>
              <a:t>The app of Figure 8.12 demonstrates the card dealing and shuffling capabilities of class </a:t>
            </a:r>
            <a:r>
              <a:rPr lang="en-US" sz="2400" dirty="0" smtClean="0">
                <a:latin typeface="Consolas" panose="020B0609020204030204" pitchFamily="49" charset="0"/>
                <a:cs typeface="Times New Roman" pitchFamily="18" charset="0"/>
              </a:rPr>
              <a:t>DeckOfCards</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2763977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8.12 </a:t>
            </a:r>
            <a:r>
              <a:rPr lang="en-US" dirty="0" smtClean="0"/>
              <a:t>Card-Shuffling-and-Dealing App </a:t>
            </a:r>
            <a:r>
              <a:rPr lang="en-US" sz="2000" b="0" dirty="0" smtClean="0"/>
              <a:t>(1 of 2)</a:t>
            </a:r>
            <a:endParaRPr lang="en-US" sz="2000" b="0" dirty="0"/>
          </a:p>
        </p:txBody>
      </p:sp>
      <p:pic>
        <p:nvPicPr>
          <p:cNvPr id="4" name="Picture 3" descr="Program code for card shuffling and dealing app. Line 1: forward slash, forward slash, fig. 8.12, colon, deck of cards test, period, c s. Line 2: forward slash, forward slash, card shuffling and dealing a p p. Line 3: using system, semicolon. Line 4: blank. Line 5: class deck of cards test. Line 6: left brace. Line 7, indented once: forward slash, forward slash, execute a p p. Line 8, indented once: static void main, left parenthesis, right parenthesis. Line 9, indented once: left brace. Line 10, indented twice: v a r, my deck of cards, = new deck of cards, left parenthesis, right parenthesis, semicolon. Line 11, indented twice: my deck of cards, period, shuffle, left parenthesis, right parenthesis, semicolon, forward slash, forward slash, place cards in random order. Line 12: blank. Line 13, indented twice: forward slash, forward slash, display all 52 cards in the order in which they are dealt. Line 14, indented twice: for, left parenthesis, v a r, i = 0, semicolon, i, left angle bracket, 52, semicolon, + + i, right parenthesis. Line 15, indented twice: left brace. Line 16, indented three times: console, period, write, left parenthesis, dollar sign, open quotes, left brace, my deck of cards, period, deal card, left parenthesis, right parenthesis, comma, negative 19, right brace, close quotes, right parenthesis, semicolon. Line 17: blank. Line 18, indented three times: if, left parenthesis, left parenthesis, i + 1, right parenthesis, %, 4 = = 0, right parenthesis. Line 19, indented three times: left brace. Line 20: indented four times: console, period, write line, left parenthesis, right parenthesis, semicolon. Line 21, indented three times: right brace. Line 22, indented twice: right brace. Line 23, indented once: right brace.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45" y="1528055"/>
            <a:ext cx="6989710" cy="4529046"/>
          </a:xfrm>
          <a:prstGeom prst="rect">
            <a:avLst/>
          </a:prstGeom>
        </p:spPr>
      </p:pic>
    </p:spTree>
    <p:extLst>
      <p:ext uri="{BB962C8B-B14F-4D97-AF65-F5344CB8AC3E}">
        <p14:creationId xmlns:p14="http://schemas.microsoft.com/office/powerpoint/2010/main" val="4100633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8.12 </a:t>
            </a:r>
            <a:r>
              <a:rPr lang="en-US" dirty="0" smtClean="0"/>
              <a:t>Card-Shuffling-and-Dealing </a:t>
            </a:r>
            <a:r>
              <a:rPr lang="en-US" dirty="0"/>
              <a:t>App </a:t>
            </a:r>
            <a:r>
              <a:rPr lang="en-US" sz="2000" b="0" dirty="0" smtClean="0"/>
              <a:t>(2 </a:t>
            </a:r>
            <a:r>
              <a:rPr lang="en-US" sz="2000" b="0" dirty="0"/>
              <a:t>of 2)</a:t>
            </a:r>
            <a:endParaRPr lang="en-US" dirty="0"/>
          </a:p>
        </p:txBody>
      </p:sp>
      <p:pic>
        <p:nvPicPr>
          <p:cNvPr id="4" name="Picture 3" descr="The output of card shuffling and dealing app. Line 1: eight of clubs, ten of clubs, ten of spades, four of spades. Line 2: ace of spades, jack of spades, three of spades, seven of spades. Line 3: three of diamonds, five of clubs, eight of spades, five of hearts. Line 4: ace of hearts, ten of hearts, deuce of hearts, deuce of clubs. Line 5: jack of hearts, nine of spades, four of hearts, seven of clubs. Line 6: queen of spades, seven of diamonds, five of diamonds, ace of clubs. Line 7: four of clubs, ten of diamonds, jack of clubs, six of diamonds. Line 8: eight of diamonds, king of hearts, three of clubs, king of spades. Line 9: king of diamonds, six of spades, deuce of spades, five of spades. Line 10: queen of clubs, king of clubs, queen of hearts, seven of hearts. Line 11: ace of diamonds, deuce of diamonds, four of diamonds, nine of clubs. Line 12: queen of diamonds, jack of diamonds, six of hearts, nine of diamonds. Line 13: nine of hearts, three of hearts, six of clubs, eight of hear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54" y="1676080"/>
            <a:ext cx="8114836" cy="2987859"/>
          </a:xfrm>
          <a:prstGeom prst="rect">
            <a:avLst/>
          </a:prstGeom>
        </p:spPr>
      </p:pic>
    </p:spTree>
    <p:extLst>
      <p:ext uri="{BB962C8B-B14F-4D97-AF65-F5344CB8AC3E}">
        <p14:creationId xmlns:p14="http://schemas.microsoft.com/office/powerpoint/2010/main" val="297763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8.1 Introduction</a:t>
            </a:r>
            <a:endParaRPr lang="en-US"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Data structures</a:t>
            </a:r>
            <a:r>
              <a:rPr lang="en-US" altLang="en-US" sz="2400" dirty="0">
                <a:solidFill>
                  <a:srgbClr val="0000FF"/>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are collections of related data items.</a:t>
            </a:r>
          </a:p>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Arrays</a:t>
            </a:r>
            <a:r>
              <a:rPr lang="en-US" altLang="en-US" sz="2400" dirty="0">
                <a:solidFill>
                  <a:srgbClr val="0000FF"/>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are data structures consisting of related data items of the same type.</a:t>
            </a:r>
          </a:p>
          <a:p>
            <a:pPr eaLnBrk="1" hangingPunct="1"/>
            <a:r>
              <a:rPr lang="en-US" altLang="en-US" sz="2400" dirty="0">
                <a:latin typeface="+mn-lt"/>
                <a:ea typeface="Times New Roman" panose="02020603050405020304" pitchFamily="18" charset="0"/>
                <a:cs typeface="Calibri" panose="020F0502020204030204" pitchFamily="34" charset="0"/>
              </a:rPr>
              <a:t>Arrays are fixed-length entities—they remain the same length once they’re created</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317181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8.7 Passing </a:t>
            </a:r>
            <a:r>
              <a:rPr lang="en-US" dirty="0"/>
              <a:t>Arrays and Array Elements to </a:t>
            </a:r>
            <a:r>
              <a:rPr lang="en-US" dirty="0" smtClean="0"/>
              <a:t>Methods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907026"/>
          </a:xfrm>
        </p:spPr>
        <p:txBody>
          <a:bodyPr/>
          <a:lstStyle/>
          <a:p>
            <a:pPr eaLnBrk="1" hangingPunct="1">
              <a:defRPr/>
            </a:pPr>
            <a:r>
              <a:rPr lang="en-US" sz="2400" dirty="0">
                <a:latin typeface="+mn-lt"/>
                <a:cs typeface="Times New Roman" pitchFamily="18" charset="0"/>
              </a:rPr>
              <a:t>To pass an array argument to a method, specify the name of the array without any brackets</a:t>
            </a:r>
            <a:r>
              <a:rPr lang="en-US" sz="2400" dirty="0" smtClean="0">
                <a:latin typeface="+mn-lt"/>
                <a:cs typeface="Times New Roman" pitchFamily="18" charset="0"/>
              </a:rPr>
              <a:t>.</a:t>
            </a:r>
          </a:p>
        </p:txBody>
      </p:sp>
      <p:sp>
        <p:nvSpPr>
          <p:cNvPr id="4" name="Text Placeholder 3"/>
          <p:cNvSpPr>
            <a:spLocks noGrp="1"/>
          </p:cNvSpPr>
          <p:nvPr>
            <p:ph type="body" idx="2"/>
          </p:nvPr>
        </p:nvSpPr>
        <p:spPr>
          <a:xfrm>
            <a:off x="457200" y="2573558"/>
            <a:ext cx="8229600" cy="1732973"/>
          </a:xfrm>
        </p:spPr>
        <p:txBody>
          <a:bodyPr/>
          <a:lstStyle/>
          <a:p>
            <a:pPr marL="111600" indent="0">
              <a:buNone/>
              <a:defRPr/>
            </a:pPr>
            <a:r>
              <a:rPr lang="en-US" sz="2400" b="1" dirty="0">
                <a:latin typeface="+mn-lt"/>
                <a:cs typeface="Times New Roman" pitchFamily="18" charset="0"/>
              </a:rPr>
              <a:t>Specifying an Array Parameter</a:t>
            </a:r>
          </a:p>
          <a:p>
            <a:pPr eaLnBrk="1" hangingPunct="1">
              <a:defRPr/>
            </a:pPr>
            <a:r>
              <a:rPr lang="en-US" sz="2400" dirty="0">
                <a:latin typeface="+mn-lt"/>
                <a:cs typeface="Times New Roman" pitchFamily="18" charset="0"/>
              </a:rPr>
              <a:t>For a method to receive an array reference through a method call, the method’s parameter list must specify an array parameter</a:t>
            </a:r>
            <a:r>
              <a:rPr lang="en-US" sz="2400" dirty="0" smtClean="0">
                <a:latin typeface="+mn-lt"/>
                <a:cs typeface="Times New Roman" pitchFamily="18" charset="0"/>
              </a:rPr>
              <a:t>.</a:t>
            </a:r>
            <a:endParaRPr lang="en-US" sz="2400" dirty="0">
              <a:latin typeface="+mn-lt"/>
              <a:ea typeface="Times New Roman" pitchFamily="18" charset="0"/>
              <a:cs typeface="Calibri" panose="020F0502020204030204" pitchFamily="34" charset="0"/>
            </a:endParaRPr>
          </a:p>
        </p:txBody>
      </p:sp>
    </p:spTree>
    <p:extLst>
      <p:ext uri="{BB962C8B-B14F-4D97-AF65-F5344CB8AC3E}">
        <p14:creationId xmlns:p14="http://schemas.microsoft.com/office/powerpoint/2010/main" val="20699997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8.7 Passing Arrays and Array Elements to Methods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pPr marL="111600" indent="0">
              <a:buNone/>
              <a:defRPr/>
            </a:pPr>
            <a:r>
              <a:rPr lang="en-US" sz="2400" b="1" dirty="0">
                <a:latin typeface="+mn-lt"/>
                <a:cs typeface="Times New Roman" pitchFamily="18" charset="0"/>
              </a:rPr>
              <a:t>Pass-By-Value vs. Pass-By-Reference</a:t>
            </a:r>
          </a:p>
          <a:p>
            <a:pPr eaLnBrk="1" hangingPunct="1">
              <a:defRPr/>
            </a:pPr>
            <a:r>
              <a:rPr lang="en-US" sz="2400" dirty="0">
                <a:latin typeface="+mn-lt"/>
                <a:cs typeface="Times New Roman" pitchFamily="18" charset="0"/>
              </a:rPr>
              <a:t>When an argument to a method is an entire array or an individual array element of a reference type, the called method receives a </a:t>
            </a:r>
            <a:r>
              <a:rPr lang="en-US" sz="2400" b="1" dirty="0" smtClean="0">
                <a:latin typeface="+mn-lt"/>
                <a:cs typeface="Times New Roman" pitchFamily="18" charset="0"/>
              </a:rPr>
              <a:t>copy of the reference</a:t>
            </a:r>
            <a:r>
              <a:rPr lang="en-US" sz="2400" dirty="0" smtClean="0">
                <a:latin typeface="+mn-lt"/>
                <a:cs typeface="Times New Roman" pitchFamily="18" charset="0"/>
              </a:rPr>
              <a:t>.</a:t>
            </a:r>
            <a:endParaRPr lang="en-US" sz="2400" dirty="0">
              <a:latin typeface="+mn-lt"/>
              <a:cs typeface="Times New Roman" pitchFamily="18" charset="0"/>
            </a:endParaRPr>
          </a:p>
          <a:p>
            <a:pPr eaLnBrk="1" hangingPunct="1">
              <a:defRPr/>
            </a:pPr>
            <a:r>
              <a:rPr lang="en-US" sz="2400" dirty="0">
                <a:latin typeface="+mn-lt"/>
                <a:cs typeface="Times New Roman" pitchFamily="18" charset="0"/>
              </a:rPr>
              <a:t>When an argument to a method is an individual array element of a value type, the called method receives a copy of the element’s value</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786701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8.7 Passing Arrays and Array Elements to Methods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pPr marL="111600" indent="0">
              <a:buNone/>
            </a:pPr>
            <a:r>
              <a:rPr lang="en-US" sz="2400" b="1" dirty="0">
                <a:latin typeface="+mn-lt"/>
                <a:cs typeface="Times New Roman" pitchFamily="18" charset="0"/>
              </a:rPr>
              <a:t>Passing an Entire Array vs. Passing a Single Array Element</a:t>
            </a:r>
          </a:p>
          <a:p>
            <a:pPr eaLnBrk="1" hangingPunct="1"/>
            <a:r>
              <a:rPr lang="en-US" altLang="en-US" sz="2400" dirty="0">
                <a:latin typeface="+mn-lt"/>
                <a:cs typeface="Times New Roman" panose="02020603050405020304" pitchFamily="18" charset="0"/>
              </a:rPr>
              <a:t>To pass an individual array element to a method, use the indexed name of the array as an argument in the method call.</a:t>
            </a:r>
          </a:p>
          <a:p>
            <a:pPr eaLnBrk="1" hangingPunct="1"/>
            <a:r>
              <a:rPr lang="en-US" altLang="en-US" sz="2400" dirty="0">
                <a:latin typeface="+mn-lt"/>
                <a:cs typeface="Times New Roman" panose="02020603050405020304" pitchFamily="18" charset="0"/>
              </a:rPr>
              <a:t>Figure 8.13 demonstrates the difference between passing an entire array and passing a value-type array element to a method</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259538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8.13 Passing </a:t>
            </a:r>
            <a:r>
              <a:rPr lang="en-US" dirty="0"/>
              <a:t>Arrays and Individual Array Elements to </a:t>
            </a:r>
            <a:r>
              <a:rPr lang="en-US" dirty="0" smtClean="0"/>
              <a:t>Methods </a:t>
            </a:r>
            <a:r>
              <a:rPr lang="en-US" sz="2000" b="0" dirty="0" smtClean="0"/>
              <a:t>(1 of 4)</a:t>
            </a:r>
            <a:endParaRPr lang="en-US" sz="2000" b="0" dirty="0"/>
          </a:p>
        </p:txBody>
      </p:sp>
      <p:pic>
        <p:nvPicPr>
          <p:cNvPr id="4" name="Picture 3" descr="Program code. Line 1: forward slash, forward slash, fig. 8.13, colon, pass array, period, c s. Line 2: forward slash, forward slash, passing arrays and individual array elements to methods. Line 3: using system, semicolon. Line 4: blank. Line 5: class pass array. Line 6: left brace. Line 7: forward slash, forward slash, main creates array and calls modify array, and modify element. Line 8: static void main, left parenthesis, right parenthesis. Line 9: left brace. Line 10, indented once: i n t, left bracket, right bracket, array = left brace, 1, comma, 2, comma, 3, comma, 4, comma, 5, right brace, semicolon. Line 11: blank. Line 12, indented once: console, period, write line, left parenthesis, open quotes, effects of passing reference to entire array, colon, close quotes, right parenthesis, semicolon. Line 13, indented once: console, period, write line, left parenthesis, open quotes, the values of the original array are, colon, close quotes, right parenthesis, semicolon. Line 14: blank. Line 15, indented once: forward slash, forward slash, output original array elements. Line 16, indented once: for each, left parenthesis, v a r, value in array, right parenthesis. Line 17, indented once: left brace. Line 18, indented twice: console, period, write, left parenthesis, dollar sign, open quotes, left brace, value, right brace, close quotes, right parenthesis, semicolon. Line 19, indented once: right bra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28957"/>
            <a:ext cx="8034491" cy="4379960"/>
          </a:xfrm>
          <a:prstGeom prst="rect">
            <a:avLst/>
          </a:prstGeom>
        </p:spPr>
      </p:pic>
    </p:spTree>
    <p:extLst>
      <p:ext uri="{BB962C8B-B14F-4D97-AF65-F5344CB8AC3E}">
        <p14:creationId xmlns:p14="http://schemas.microsoft.com/office/powerpoint/2010/main" val="1607779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8.13 Passing Arrays and Individual Array Elements to Methods </a:t>
            </a:r>
            <a:r>
              <a:rPr lang="en-US" sz="2000" b="0" dirty="0" smtClean="0"/>
              <a:t>(2 </a:t>
            </a:r>
            <a:r>
              <a:rPr lang="en-US" sz="2000" b="0" dirty="0"/>
              <a:t>of 4)</a:t>
            </a:r>
            <a:endParaRPr lang="en-US" dirty="0"/>
          </a:p>
        </p:txBody>
      </p:sp>
      <p:pic>
        <p:nvPicPr>
          <p:cNvPr id="4" name="Picture 3" descr="Program code. Line 21, indented twice: modify array, left parenthesis, array, right parenthesis, semicolon, forward slash, forward slash, pass array reference. Line 22, indented twice: console, period, write line, left parenthesis, open quotes, back slash, n, back slash, n the values of the modified array are, colon, close quotes, right parenthesis, semicolon. Line 23: blank. Line 24: forward slash, forward slash, output modified array elements. Line 25, indented twice: for each, left parenthesis, v a r, value in array, right parenthesis. Line 26, indented twice: left brace. Line 27: console, period, write, left parenthesis, dollar sign, open quotes, left brace, value, right brace, close quotes, right parenthesis, semicolon. Line 28, indented twice: right brace. Line 29: blank. Line 30, indented twice: console, period, write line, left parenthesis, open quotes, back slash, n, back slash, n effects of passing array element value, colon, back slash, n, close quotes, +. Line 31, indented three times: dollar sign, open quotes, array, left bracket, 3, right bracket, before modify element, colon, left brace, array, left bracket, 3, right bracket, right brace, close quotes, right parenthesis, semicolon. Line 32: blank. Line 33, indented twice: modify element, left parenthesis, array, left bracket, 3, right bracket, right parenthesis, semicolon, forward slash, forward slash, attempt to modify array, left bracket, 3, right bracket. Line 34, indented twice: console, period, write line, left parenthesis, dollar sign, open quotes, array, left bracket, 3, right bracket, after modify element, colon, left brace, array, left bracket, 3, right bracket, right brace, close quotes, right parenthesis, semicolon. Line 35, indented once: right brace.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83" y="1630048"/>
            <a:ext cx="8034491" cy="3551874"/>
          </a:xfrm>
          <a:prstGeom prst="rect">
            <a:avLst/>
          </a:prstGeom>
        </p:spPr>
      </p:pic>
    </p:spTree>
    <p:extLst>
      <p:ext uri="{BB962C8B-B14F-4D97-AF65-F5344CB8AC3E}">
        <p14:creationId xmlns:p14="http://schemas.microsoft.com/office/powerpoint/2010/main" val="3787325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8.13 Passing Arrays and Individual Array Elements to Methods </a:t>
            </a:r>
            <a:r>
              <a:rPr lang="en-US" sz="2000" b="0" dirty="0" smtClean="0"/>
              <a:t>(3 </a:t>
            </a:r>
            <a:r>
              <a:rPr lang="en-US" sz="2000" b="0" dirty="0"/>
              <a:t>of 4)</a:t>
            </a:r>
            <a:endParaRPr lang="en-US" dirty="0"/>
          </a:p>
        </p:txBody>
      </p:sp>
      <p:pic>
        <p:nvPicPr>
          <p:cNvPr id="4" name="Picture 3" descr="Program code. Line 37, indented once: forward slash, forward slash, multiply each element of an array by 2. Line 38, indented once: static void modify array, left parenthesis, i n t, left bracket, right bracket, array 2, right parenthesis. Line 39, indented once: left brace. Line 40, indented twice: for, left parenthesis, v a r, counter = 0, semicolon, counter, left angle bracket, array 2, period, length, semicolon, + + counter, right parenthesis. Line 41, indented twice: left brace. Line 42, indented three times: array 2, left bracket, counter, right bracket, asterisk = 2, semicolon. Line 43, indented twice: right brace. Line 44, indented once: right brace. Line 45: blank. Line 46, indented once: forward slash, forward slash, multiply argument by 2. Line 47, indented once: static void modify element, left parenthesis, i n t, element, right parenthesis. Line 48, indented once: left brace. Line 49, indented twice: element, asterisk = 2, semicolon. Line 50, indented twice: console, period, write line, left parenthesis, dollar sign, open quotes, value of element in modify element, colon, left brace, element, right brace, close quotes, right parenthesis, semicolon. Line 51, indented once: right brace. Line 5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90" y="1671871"/>
            <a:ext cx="8114836" cy="3556717"/>
          </a:xfrm>
          <a:prstGeom prst="rect">
            <a:avLst/>
          </a:prstGeom>
        </p:spPr>
      </p:pic>
    </p:spTree>
    <p:extLst>
      <p:ext uri="{BB962C8B-B14F-4D97-AF65-F5344CB8AC3E}">
        <p14:creationId xmlns:p14="http://schemas.microsoft.com/office/powerpoint/2010/main" val="3558737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8.13 Passing Arrays and Individual Array Elements to Methods </a:t>
            </a:r>
            <a:r>
              <a:rPr lang="en-US" sz="2000" b="0" dirty="0" smtClean="0"/>
              <a:t>(4 </a:t>
            </a:r>
            <a:r>
              <a:rPr lang="en-US" sz="2000" b="0" dirty="0"/>
              <a:t>of 4)</a:t>
            </a:r>
            <a:endParaRPr lang="en-US" dirty="0"/>
          </a:p>
        </p:txBody>
      </p:sp>
      <p:pic>
        <p:nvPicPr>
          <p:cNvPr id="4" name="Picture 3" descr="The output of program code for passing arrays and individual array elements to methods. Line 1: effects of passing reference to entire array, colon. Line 2: the values of the original array are, colon. Line 3, indented once: 1 2 3 4 5. Line 4: the values of the modified array are, colon. Line 5, indented once: 2 4 6 8 10. Line 6: effects of passing array element value, colon. Line 7: array, left bracket, 3, right bracket, before modify element, colon, 8. Line 8: value of element in modify element, colon, 16. Line 9: array, left bracket, 3, right bracket, after modify element, colo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74" y="1810691"/>
            <a:ext cx="8114836" cy="2415131"/>
          </a:xfrm>
          <a:prstGeom prst="rect">
            <a:avLst/>
          </a:prstGeom>
        </p:spPr>
      </p:pic>
    </p:spTree>
    <p:extLst>
      <p:ext uri="{BB962C8B-B14F-4D97-AF65-F5344CB8AC3E}">
        <p14:creationId xmlns:p14="http://schemas.microsoft.com/office/powerpoint/2010/main" val="1306244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8.8 Case Study: GradeBook Using an Array to Store Grades</a:t>
            </a:r>
          </a:p>
        </p:txBody>
      </p:sp>
      <p:sp>
        <p:nvSpPr>
          <p:cNvPr id="3" name="Text Placeholder 2"/>
          <p:cNvSpPr>
            <a:spLocks noGrp="1"/>
          </p:cNvSpPr>
          <p:nvPr>
            <p:ph type="body" idx="1"/>
          </p:nvPr>
        </p:nvSpPr>
        <p:spPr/>
        <p:txBody>
          <a:bodyPr/>
          <a:lstStyle/>
          <a:p>
            <a:pPr marL="111600" indent="0">
              <a:buNone/>
              <a:defRPr/>
            </a:pPr>
            <a:r>
              <a:rPr lang="en-US" sz="2400" b="1" dirty="0">
                <a:latin typeface="+mn-lt"/>
              </a:rPr>
              <a:t>Storing Student Grades in an Array in Class </a:t>
            </a:r>
            <a:r>
              <a:rPr lang="en-US" sz="2400" b="1" dirty="0" smtClean="0">
                <a:latin typeface="+mn-lt"/>
              </a:rPr>
              <a:t>GradeBook</a:t>
            </a:r>
            <a:endParaRPr lang="en-US" sz="2400" b="1" i="1" dirty="0">
              <a:latin typeface="+mn-lt"/>
            </a:endParaRPr>
          </a:p>
          <a:p>
            <a:pPr>
              <a:defRPr/>
            </a:pPr>
            <a:r>
              <a:rPr lang="en-US" sz="2400" dirty="0" smtClean="0">
                <a:latin typeface="+mn-lt"/>
              </a:rPr>
              <a:t>Figure </a:t>
            </a:r>
            <a:r>
              <a:rPr lang="en-US" sz="2400" dirty="0">
                <a:latin typeface="+mn-lt"/>
              </a:rPr>
              <a:t>8.14 shows the output of a program that tests class </a:t>
            </a:r>
            <a:r>
              <a:rPr lang="en-US" sz="2400" dirty="0">
                <a:latin typeface="Consolas" panose="020B0609020204030204" pitchFamily="49" charset="0"/>
              </a:rPr>
              <a:t>GradeBook</a:t>
            </a:r>
            <a:r>
              <a:rPr lang="en-US" sz="2400" dirty="0">
                <a:latin typeface="+mn-lt"/>
              </a:rPr>
              <a:t>.</a:t>
            </a:r>
          </a:p>
          <a:p>
            <a:pPr eaLnBrk="1" hangingPunct="1">
              <a:defRPr/>
            </a:pPr>
            <a:r>
              <a:rPr lang="en-US" sz="2400" dirty="0">
                <a:latin typeface="+mn-lt"/>
              </a:rPr>
              <a:t>Class </a:t>
            </a:r>
            <a:r>
              <a:rPr lang="en-US" sz="2400" dirty="0">
                <a:latin typeface="Consolas" panose="020B0609020204030204" pitchFamily="49" charset="0"/>
              </a:rPr>
              <a:t>GradeBook</a:t>
            </a:r>
            <a:r>
              <a:rPr lang="en-US" sz="2400" dirty="0">
                <a:latin typeface="+mn-lt"/>
              </a:rPr>
              <a:t> (</a:t>
            </a:r>
            <a:r>
              <a:rPr lang="en-US" sz="2400" dirty="0" smtClean="0">
                <a:latin typeface="+mn-lt"/>
              </a:rPr>
              <a:t>Figure</a:t>
            </a:r>
            <a:r>
              <a:rPr lang="en-US" sz="2400" dirty="0">
                <a:latin typeface="+mn-lt"/>
              </a:rPr>
              <a:t> 8.15) uses an array of integers to store the grades of several students on a single exam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65003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800" dirty="0" smtClean="0"/>
              <a:t>Figure 8.14 Output </a:t>
            </a:r>
            <a:r>
              <a:rPr lang="en-US" sz="2800" dirty="0"/>
              <a:t>of the </a:t>
            </a:r>
            <a:r>
              <a:rPr lang="en-US" sz="2800" dirty="0">
                <a:latin typeface="Consolas" panose="020B0609020204030204" pitchFamily="49" charset="0"/>
              </a:rPr>
              <a:t>GradeBook</a:t>
            </a:r>
            <a:r>
              <a:rPr lang="en-US" sz="2800" dirty="0"/>
              <a:t> Example That Stores One Exam's Grades in an </a:t>
            </a:r>
            <a:r>
              <a:rPr lang="en-US" sz="2800" dirty="0" smtClean="0"/>
              <a:t>Array </a:t>
            </a:r>
            <a:r>
              <a:rPr lang="en-US" sz="2000" b="0" dirty="0" smtClean="0"/>
              <a:t>(1 of 2)</a:t>
            </a:r>
            <a:endParaRPr lang="en-US" sz="2000" b="0" dirty="0"/>
          </a:p>
        </p:txBody>
      </p:sp>
      <p:pic>
        <p:nvPicPr>
          <p:cNvPr id="4" name="Picture 3" descr="The output of grade book example. Line 1: welcome to the grade book for. Line 2: c s 101 introduction to c, hash, programming, exclamation point. Line 3: the grades are, colon. Line 4: student 1, colon, 87. Line 5: student 2, colon, 68. Line 6: student 3, colon, 94. Line 7: student 4, colon, 100. Line 8: student 5, colon, 83. Line 9: student 6, colon, 78. Line 10: student 7, colon, 85. Line 11: student 8, colon, 91. Line 12: student 9, colon, 76. Line 13: student 10, colon, 87. Line 14: class average is 84.90. Line 15: lowest grade is 68. Line 16: highest grade is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587841"/>
            <a:ext cx="8034491" cy="4078734"/>
          </a:xfrm>
          <a:prstGeom prst="rect">
            <a:avLst/>
          </a:prstGeom>
        </p:spPr>
      </p:pic>
    </p:spTree>
    <p:extLst>
      <p:ext uri="{BB962C8B-B14F-4D97-AF65-F5344CB8AC3E}">
        <p14:creationId xmlns:p14="http://schemas.microsoft.com/office/powerpoint/2010/main" val="3909474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2800" dirty="0" smtClean="0"/>
              <a:t>Figure </a:t>
            </a:r>
            <a:r>
              <a:rPr lang="en-US" sz="2800" dirty="0"/>
              <a:t>8.14 Output of the </a:t>
            </a:r>
            <a:r>
              <a:rPr lang="en-US" sz="2800" dirty="0">
                <a:latin typeface="Consolas" panose="020B0609020204030204" pitchFamily="49" charset="0"/>
              </a:rPr>
              <a:t>GradeBook</a:t>
            </a:r>
            <a:r>
              <a:rPr lang="en-US" sz="2800" dirty="0"/>
              <a:t> Example That Stores One Exam's Grades in an Array </a:t>
            </a:r>
            <a:r>
              <a:rPr lang="en-US" sz="2000" b="0" dirty="0" smtClean="0"/>
              <a:t>(2 </a:t>
            </a:r>
            <a:r>
              <a:rPr lang="en-US" sz="2000" b="0" dirty="0"/>
              <a:t>of 2)</a:t>
            </a:r>
            <a:endParaRPr lang="en-US" sz="2000" dirty="0"/>
          </a:p>
        </p:txBody>
      </p:sp>
      <p:pic>
        <p:nvPicPr>
          <p:cNvPr id="4" name="Picture 3" descr="The output of grade book example. Line 17: grade distribution, colon. Line 18: 00 hyphen 09, colon. Line 19: 10 hyphen 19, colon. Line 20: 20 hyphen 29, colon. Line 21: 30 hyphen 39, colon. Line 22: 40 hyphen 49, colon. Line 23: 50 hyphen 59, colon. Line 24: 60 hyphen 69, colon, asterisk. Line 25: 70 hyphen 79, colon, asterisk, asterisk. Line 26: 80 hyphen 89, colon, asterisk, asterisk, asterisk, asterisk. Line 27: 90 hyphen 99, colon, asterisk, asterisk. Line 28: 100, colon,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07212"/>
            <a:ext cx="8034491" cy="2801141"/>
          </a:xfrm>
          <a:prstGeom prst="rect">
            <a:avLst/>
          </a:prstGeom>
        </p:spPr>
      </p:pic>
    </p:spTree>
    <p:extLst>
      <p:ext uri="{BB962C8B-B14F-4D97-AF65-F5344CB8AC3E}">
        <p14:creationId xmlns:p14="http://schemas.microsoft.com/office/powerpoint/2010/main" val="50780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8.2 Arrays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ea typeface="Times New Roman" panose="02020603050405020304" pitchFamily="18" charset="0"/>
                <a:cs typeface="Calibri" panose="020F0502020204030204" pitchFamily="34" charset="0"/>
              </a:rPr>
              <a:t>An array is a group of variables—called </a:t>
            </a:r>
            <a:r>
              <a:rPr lang="en-US" altLang="en-US" sz="2400" b="1" dirty="0">
                <a:solidFill>
                  <a:schemeClr val="tx1"/>
                </a:solidFill>
                <a:latin typeface="+mn-lt"/>
                <a:ea typeface="Times New Roman" panose="02020603050405020304" pitchFamily="18" charset="0"/>
                <a:cs typeface="Calibri" panose="020F0502020204030204" pitchFamily="34" charset="0"/>
              </a:rPr>
              <a:t>elements</a:t>
            </a:r>
            <a:r>
              <a:rPr lang="en-US" altLang="en-US" sz="2400" dirty="0">
                <a:latin typeface="+mn-lt"/>
                <a:ea typeface="Times New Roman" panose="02020603050405020304" pitchFamily="18" charset="0"/>
                <a:cs typeface="Calibri" panose="020F0502020204030204" pitchFamily="34" charset="0"/>
              </a:rPr>
              <a:t>—containing values that all have the same type.</a:t>
            </a:r>
          </a:p>
          <a:p>
            <a:pPr eaLnBrk="1" hangingPunct="1"/>
            <a:r>
              <a:rPr lang="en-US" altLang="en-US" sz="2400" dirty="0">
                <a:latin typeface="+mn-lt"/>
                <a:ea typeface="Times New Roman" panose="02020603050405020304" pitchFamily="18" charset="0"/>
                <a:cs typeface="Calibri" panose="020F0502020204030204" pitchFamily="34" charset="0"/>
              </a:rPr>
              <a:t>Arrays are reference types—what we typically think of as an array is actually a reference to an array object.</a:t>
            </a:r>
          </a:p>
          <a:p>
            <a:pPr eaLnBrk="1" hangingPunct="1"/>
            <a:r>
              <a:rPr lang="en-US" altLang="en-US" sz="2400" dirty="0" smtClean="0">
                <a:latin typeface="+mn-lt"/>
                <a:ea typeface="Times New Roman" panose="02020603050405020304" pitchFamily="18" charset="0"/>
                <a:cs typeface="Calibri" panose="020F0502020204030204" pitchFamily="34" charset="0"/>
              </a:rPr>
              <a:t>The </a:t>
            </a:r>
            <a:r>
              <a:rPr lang="en-US" altLang="en-US" sz="2400" dirty="0">
                <a:latin typeface="+mn-lt"/>
                <a:ea typeface="Times New Roman" panose="02020603050405020304" pitchFamily="18" charset="0"/>
                <a:cs typeface="Calibri" panose="020F0502020204030204" pitchFamily="34" charset="0"/>
              </a:rPr>
              <a:t>elements of an array can be either </a:t>
            </a:r>
            <a:r>
              <a:rPr lang="en-US" altLang="en-US" sz="2400" b="1" dirty="0">
                <a:latin typeface="+mn-lt"/>
                <a:ea typeface="Times New Roman" panose="02020603050405020304" pitchFamily="18" charset="0"/>
                <a:cs typeface="Calibri" panose="020F0502020204030204" pitchFamily="34" charset="0"/>
              </a:rPr>
              <a:t>value types</a:t>
            </a:r>
            <a:r>
              <a:rPr lang="en-US" altLang="en-US" sz="2400" i="1" dirty="0">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or </a:t>
            </a:r>
            <a:r>
              <a:rPr lang="en-US" altLang="en-US" sz="2400" b="1" dirty="0">
                <a:latin typeface="+mn-lt"/>
                <a:ea typeface="Times New Roman" panose="02020603050405020304" pitchFamily="18" charset="0"/>
                <a:cs typeface="Calibri" panose="020F0502020204030204" pitchFamily="34" charset="0"/>
              </a:rPr>
              <a:t>reference types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543565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a:t>
            </a:r>
            <a:r>
              <a:rPr lang="en-US" dirty="0" smtClean="0"/>
              <a:t>Grade </a:t>
            </a:r>
            <a:r>
              <a:rPr lang="en-US" dirty="0"/>
              <a:t>Book Using an Array to Store Test </a:t>
            </a:r>
            <a:r>
              <a:rPr lang="en-US" dirty="0" smtClean="0"/>
              <a:t>Grades </a:t>
            </a:r>
            <a:r>
              <a:rPr lang="en-US" sz="2000" b="0" dirty="0" smtClean="0"/>
              <a:t>(1 of 9)</a:t>
            </a:r>
            <a:endParaRPr lang="en-US" sz="2000" b="0" dirty="0"/>
          </a:p>
        </p:txBody>
      </p:sp>
      <p:pic>
        <p:nvPicPr>
          <p:cNvPr id="4" name="Picture 3" descr="Program code. Line 1: forward slash, forward slash, fig. 8.15, colon, grade book, period, c s. Line 2: forward slash, forward slash, grade book using an array to store test grades. Line 3: using system, semicolon. Line 4: blank. Line 5: class grade book. Line 6, indented once: left brace. Line 7, indented once: private i n t, left bracket, right bracket, grades, semicolon, forward slash, forward slash, array of student grades. Line 8: blank. Line 9, indented once: forward slash, forward slash, getter-only auto-implemented property course name. Line 10, indented once: public string course name, left brace, get, semicolon, right brace. Line 1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1" y="1583949"/>
            <a:ext cx="8114836" cy="2493694"/>
          </a:xfrm>
          <a:prstGeom prst="rect">
            <a:avLst/>
          </a:prstGeom>
        </p:spPr>
      </p:pic>
    </p:spTree>
    <p:extLst>
      <p:ext uri="{BB962C8B-B14F-4D97-AF65-F5344CB8AC3E}">
        <p14:creationId xmlns:p14="http://schemas.microsoft.com/office/powerpoint/2010/main" val="2723748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(2 </a:t>
            </a:r>
            <a:r>
              <a:rPr lang="en-US" sz="2000" b="0" dirty="0"/>
              <a:t>of 9)</a:t>
            </a:r>
            <a:endParaRPr lang="en-US" dirty="0"/>
          </a:p>
        </p:txBody>
      </p:sp>
      <p:pic>
        <p:nvPicPr>
          <p:cNvPr id="4" name="Picture 3" descr="Program code. Line 12, indented once: forward slash, forward slash, two-parameter constructor initializes. Line 13, indented once: forward slash, forward slash, auto-implemented property course name, and grades array. Line 14, indented once: public grade book, left parenthesis, string name, comma, i n t, left bracket, right bracket, grades array, right parenthesis. Line 15, indented once: left brace. Line 16, indented twice: course name = name, semicolon, forward slash, forward slash, set course name, to name. Line 17, indented twice: grades = grades array, semicolon, forward slash, forward slash, initialize grades array. Line 18, indented once: right brace. Line 19: blank. Line 20, indented once: forward slash, forward slash, display a welcome message to the grade book user. Line 21, indented once: public void display message, left parenthesis, right parenthesis. Line 22, indented once: left brace. Line 23, indented twice: forward slash, forward slash, auto-implemented property course name, gets the name of course. Line 24, indented twice: console, period, write line, left parenthesis. Line 25, indented three times: dollar sign, double quotes, welcome to the grade book for, back slash, n, left brace, course name, right brace, exclamation point, back slash, n double quotes, right parenthesis, semicolon. Line 26, indented once: right brace. Line 2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15" y="1553739"/>
            <a:ext cx="8034491" cy="3498012"/>
          </a:xfrm>
          <a:prstGeom prst="rect">
            <a:avLst/>
          </a:prstGeom>
        </p:spPr>
      </p:pic>
    </p:spTree>
    <p:extLst>
      <p:ext uri="{BB962C8B-B14F-4D97-AF65-F5344CB8AC3E}">
        <p14:creationId xmlns:p14="http://schemas.microsoft.com/office/powerpoint/2010/main" val="3553054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(3 </a:t>
            </a:r>
            <a:r>
              <a:rPr lang="en-US" sz="2000" b="0" dirty="0"/>
              <a:t>of 9)</a:t>
            </a:r>
            <a:endParaRPr lang="en-US" dirty="0"/>
          </a:p>
        </p:txBody>
      </p:sp>
      <p:pic>
        <p:nvPicPr>
          <p:cNvPr id="4" name="Picture 3" descr="Program code. Line 28, indented once: forward slash, forward slash, perform various operations on the data. Line 29, indented once: public void process grades, left parenthesis, right parenthesis. Line 30, indented once: left brace. Line 31, indented twice: forward slash, forward slash, output grades array. Line 32, indented twice: output grades, left parenthesis, right parenthesis, semicolon. Line 33, indented twice: blank. Line 34, indented twice: forward slash, forward slash, call method get average, to calculate the average grade. Line 35, indented twice: console, period, write line, left parenthesis, dollar sign, double quotes, back slash, n class average is, left brace, get average,, left parenthesis, right parenthesis, colon, f, right brace, double quotes, right parenthesis, semicolon. Line 36: blank. Line 37, indented twice: forward slash, forward slash, call methods get minimum and get maximum. Line 38, indented twice: console, period, write line, left parenthesis, dollar sign, double quotes, lowest grade is, left brace, get minimum, left parenthesis, right parenthesis, right brace, double quotes, right parenthesis, semicolon. Line 39, indented twice: console, period, write line, left parenthesis, dollar sign, double quotes, highest grade is, left brace, get maximum, left parenthesis, right parenthesis, right brace, back slash, n double quotes, right parenthesis, semicolon. Line 40: blank. Line 41, indented twice: forward slash, forward slash, call output bar chart to display grade distribution chart. Line 42, indented twice: output bar chart, left parenthesis, right parenthesis, semicolon. Line 43, indented once: right brace. Line 4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58" y="1558391"/>
            <a:ext cx="7876180" cy="3636191"/>
          </a:xfrm>
          <a:prstGeom prst="rect">
            <a:avLst/>
          </a:prstGeom>
        </p:spPr>
      </p:pic>
    </p:spTree>
    <p:extLst>
      <p:ext uri="{BB962C8B-B14F-4D97-AF65-F5344CB8AC3E}">
        <p14:creationId xmlns:p14="http://schemas.microsoft.com/office/powerpoint/2010/main" val="3936615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(4 </a:t>
            </a:r>
            <a:r>
              <a:rPr lang="en-US" sz="2000" b="0" dirty="0"/>
              <a:t>of 9)</a:t>
            </a:r>
            <a:endParaRPr lang="en-US" dirty="0"/>
          </a:p>
        </p:txBody>
      </p:sp>
      <p:pic>
        <p:nvPicPr>
          <p:cNvPr id="4" name="Picture 3" descr="Program code. Line 45, indented once: forward slash, forward slash, find minimum grade. Line 46, indented once: public i n t, get minimum, left parenthesis, right parenthesis. Line 47, indented once: left brace. Line 48, indented twice: v a r, low grade = grades, left bracket, 0, right bracket, semicolon, forward slash, forward slash, assume grades, left bracket, 0, right bracket, is smallest. Line 49: blank. Line 50, indented twice: forward slash, forward slash, loop through grades array. Line 51, indented twice: for each, left parenthesis, v a r, grade in grades, right parenthesis. Line 52, indented twice: left brace. Line 53, indented three times: forward slash, forward slash, if grade lower than low grade, assign it to low grade. Line 54, indented three times: if, left parenthesis, grade, left angle bracket, low grade, right parenthesis. Line 55, indented three times: left brace. Line 56: low grade = grade, semicolon, forward slash, forward slash, new lowest grade. Line 57, indented twice: right brace. Line 58: blank. Line 59: blank Line 60, indented twice: return low grade, semicolon, forward slash, forward slash, return lowest grade. Line 61, indented once: right brace. Line 6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522468"/>
            <a:ext cx="7798198" cy="3826033"/>
          </a:xfrm>
          <a:prstGeom prst="rect">
            <a:avLst/>
          </a:prstGeom>
        </p:spPr>
      </p:pic>
    </p:spTree>
    <p:extLst>
      <p:ext uri="{BB962C8B-B14F-4D97-AF65-F5344CB8AC3E}">
        <p14:creationId xmlns:p14="http://schemas.microsoft.com/office/powerpoint/2010/main" val="17520051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(5 </a:t>
            </a:r>
            <a:r>
              <a:rPr lang="en-US" sz="2000" b="0" dirty="0"/>
              <a:t>of 9)</a:t>
            </a:r>
            <a:endParaRPr lang="en-US" dirty="0"/>
          </a:p>
        </p:txBody>
      </p:sp>
      <p:pic>
        <p:nvPicPr>
          <p:cNvPr id="4" name="Picture 3" descr="Program code. Line 63, indented once: forward slash, forward slash, find maximum grade. Line 64, indented once: public i n t, get maximum, left parenthesis, right parenthesis. Line 65, indented once: left brace. Line 66, indented twice: v a r, high grade = grades, left bracket, 0, right bracket, semicolon, forward slash, forward slash, assume grades, left bracket, 0, right bracket, is largest. Line 67: blank. Line 68, indented three times: forward slash, forward slash, loop through grades array. Line 69, indented three times: for each, left parenthesis, v a r, grade in grades, right parenthesis. Line 70, indented three times: left brace. Line 71, indented three times: forward slash, forward slash, if grade greater than high grade, assign it to high grade. Line 72, indented three times: if, left parenthesis, grade, right angle bracket, high grade, right parenthesis. Line 73, indented three times: left brace. Line 74, indented four times: high grade = grade, semicolon, forward slash, forward slash, new highest grade. Line 75, indented three times: right brace. Line 76, indented twice: right brace. Line 77, indented twice: blank. Line 78, indented twice: return high grade, semicolon, forward slash, forward slash, return highest grade. Line 79, indented once: right brace. Line 8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 y="1540105"/>
            <a:ext cx="7876180" cy="3790747"/>
          </a:xfrm>
          <a:prstGeom prst="rect">
            <a:avLst/>
          </a:prstGeom>
        </p:spPr>
      </p:pic>
    </p:spTree>
    <p:extLst>
      <p:ext uri="{BB962C8B-B14F-4D97-AF65-F5344CB8AC3E}">
        <p14:creationId xmlns:p14="http://schemas.microsoft.com/office/powerpoint/2010/main" val="1825343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(6 </a:t>
            </a:r>
            <a:r>
              <a:rPr lang="en-US" sz="2000" b="0" dirty="0"/>
              <a:t>of 9)</a:t>
            </a:r>
            <a:endParaRPr lang="en-US" dirty="0"/>
          </a:p>
        </p:txBody>
      </p:sp>
      <p:pic>
        <p:nvPicPr>
          <p:cNvPr id="4" name="Picture 3" descr="Program code. Line 81, indented once: forward slash, forward slash, determine average grade for test. Line 82, indented once: public double get average, left parenthesis, right parenthesis. Line 83, indented once: left brace. Line 84, indented twice: v a r, total = 0.0, semicolon, forward slash, forward slash, initialize total as a double. Line 85: blank. Line 86, indented twice: forward slash, forward slash, sum students’ grades. Line 87, indented twice: for each, left parenthesis, v a r, grade in grades, right parenthesis. Line 88, indented twice: left brace. Line 89, indented three times: total + = grade, semicolon. Line 90, indented twice: right brace. Line 91: blank. Line 92, indented twice: forward slash, forward slash, return average of grades. Line 93, indented twice: return total, forward slash, grades, period, length, semicolon. Line 94, indented once: right brace. Line 9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570702"/>
            <a:ext cx="8034491" cy="3257595"/>
          </a:xfrm>
          <a:prstGeom prst="rect">
            <a:avLst/>
          </a:prstGeom>
        </p:spPr>
      </p:pic>
    </p:spTree>
    <p:extLst>
      <p:ext uri="{BB962C8B-B14F-4D97-AF65-F5344CB8AC3E}">
        <p14:creationId xmlns:p14="http://schemas.microsoft.com/office/powerpoint/2010/main" val="717229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(7 </a:t>
            </a:r>
            <a:r>
              <a:rPr lang="en-US" sz="2000" b="0" dirty="0"/>
              <a:t>of 9)</a:t>
            </a:r>
            <a:endParaRPr lang="en-US" dirty="0"/>
          </a:p>
        </p:txBody>
      </p:sp>
      <p:pic>
        <p:nvPicPr>
          <p:cNvPr id="4" name="Picture 3" descr="Program code. Line 96, indented once: forward slash, forward slash, output bar chart displaying grade distribution. Line 97, indented once: public void output bar chart, left parenthesis, right parenthesis. Line 98, indented once: left brace. Line 99, indented twice: console, period, write line, left parenthesis, double quotes, grade distribution, colon, double quotes, right parenthesis, semicolon. Line 100: blank Line 101, indented twice: forward slash, forward slash, stores frequency of grades in each range of 10 grades. Line 102, indented twice: v a r, frequency = new i n t, left bracket, 11, right bracket, semicolon. Line 103: blank. Line 104, indented twice: forward slash, forward slash, for each grade, increment the appropriate frequency. Line 105, indented twice: for each, left parenthesis, v a r, grade in grades, right parenthesis. Line 106, indented twice: left brace. Line 107, indented three times: + + frequency, left bracket, grade, forward slash, 10, right bracket, semicolon. Line 108, indented twice: right brace. Line 10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15" y="1591195"/>
            <a:ext cx="8034491" cy="3157630"/>
          </a:xfrm>
          <a:prstGeom prst="rect">
            <a:avLst/>
          </a:prstGeom>
        </p:spPr>
      </p:pic>
    </p:spTree>
    <p:extLst>
      <p:ext uri="{BB962C8B-B14F-4D97-AF65-F5344CB8AC3E}">
        <p14:creationId xmlns:p14="http://schemas.microsoft.com/office/powerpoint/2010/main" val="32046028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(8 </a:t>
            </a:r>
            <a:r>
              <a:rPr lang="en-US" sz="2000" b="0" dirty="0"/>
              <a:t>of 9)</a:t>
            </a:r>
            <a:endParaRPr lang="en-US" dirty="0"/>
          </a:p>
        </p:txBody>
      </p:sp>
      <p:pic>
        <p:nvPicPr>
          <p:cNvPr id="4" name="Picture 3" descr="Program code. Line 110, indented twice: forward slash, forward slash, for each grade frequency, display bar in chart. Line 111, indented twice: for, left parenthesis, v a r, count = 0, semicolon, count, left angle bracket, frequency, period, length, semicolon, + + count, right parenthesis. Line 112, indented twice: left brace. Line 113, indented three times: forward slash, forward slash, output bar label, left parenthesis, double quote 00 hyphen 09, colon, double quotes, comma, ellipsis, comma, double quotes, 90 hyphen 99, colon, double quotes, comma, double quotes, 100, colon, double quotes, right parenthesis. Line 114, indented three times: if, left parenthesis, count = = 10, right parenthesis. Line 115, indented three times: left brace. Line 116, indented four times: console, period, write, left parenthesis, double quotes, 100, colon, double quotes, right parenthesis, semicolon. Line 117, indented three times: right brace. Line 118, indented three times: else. Line 119, indented three times: left brace. Line 120, indented four times: console, period, write, left parenthesis, dollar sign, double quotes, left brace, count, asterisk, 10, colon, d2, right brace, minus, left brace, count, asterisk, 10 + 9, colon, d2, right brace, colon, double quotes, right parenthesis, semicolon. Line 121, indented three times: right brace. Line 122: blank. Line 123, indented three times: forward slash, forward slash, display bar of, asterisks. Line 124, indented three times: for, left parenthesis, v a r, stars = 0, semicolon, stars, left angle bracket, frequency, left bracket, count, right bracket, semicolon, + + stars, right parenthesis. Line 125, indented three times: left brace. Line 126, indented four times: console, period, write, left parenthesis, double quotes, asterisk, double quotes, right parenthesis, semicolon. Line 127, indented three times: right brace. Line 128: blank. Line 129, indented three times: console, period, write line, left parenthesis, right parenthesis, semicolon, forward slash, forward slash, start a new line of output. Line 130, indented twice: right brace. Line 13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43" y="1556078"/>
            <a:ext cx="7493915" cy="4525710"/>
          </a:xfrm>
          <a:prstGeom prst="rect">
            <a:avLst/>
          </a:prstGeom>
        </p:spPr>
      </p:pic>
    </p:spTree>
    <p:extLst>
      <p:ext uri="{BB962C8B-B14F-4D97-AF65-F5344CB8AC3E}">
        <p14:creationId xmlns:p14="http://schemas.microsoft.com/office/powerpoint/2010/main" val="366171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8.15 Grade Book Using an Array to Store Test Grades </a:t>
            </a:r>
            <a:r>
              <a:rPr lang="en-US" sz="2000" b="0" dirty="0" smtClean="0"/>
              <a:t>(9 </a:t>
            </a:r>
            <a:r>
              <a:rPr lang="en-US" sz="2000" b="0" dirty="0"/>
              <a:t>of 9)</a:t>
            </a:r>
            <a:endParaRPr lang="en-US" dirty="0"/>
          </a:p>
        </p:txBody>
      </p:sp>
      <p:pic>
        <p:nvPicPr>
          <p:cNvPr id="4" name="Picture 3" descr="Program code. Line 132: blank. Line 133, indented once: forward slash, forward slash, output the contents of the grades array. Line 134, indented once: public void output grades, left parenthesis, right parenthesis. Line 135, indented once: left brace. Line 136, indented twice: console, period, write line, left parenthesis, double quotes, the grades are, colon, back slash, n double quote, right parenthesis, semicolon. Line 137: blank. Line 138, indented twice: forward slash, forward slash, output each student’s grade. Line 139, indented twice: for, left parenthesis, v a r, student = 0, semicolon, student, left angle bracket, grades, period, length, semicolon, + + student, right parenthesis. Line 140, indented twice: left brace. Line 141, indented three times: console, period, write line, left parenthesis. Line 142, indented four times: dollar sign, double quote student, left brace, student + 1, comma, 2, right brace, colon, left brace, grades, left bracket, student, right bracket, comma, 3, right brace, double quotes, right parenthesis, semicolon. Line 143, indented twice: right brace. Line 144, indented once: right brace. Line 14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15" y="1547289"/>
            <a:ext cx="8034491" cy="3186444"/>
          </a:xfrm>
          <a:prstGeom prst="rect">
            <a:avLst/>
          </a:prstGeom>
        </p:spPr>
      </p:pic>
    </p:spTree>
    <p:extLst>
      <p:ext uri="{BB962C8B-B14F-4D97-AF65-F5344CB8AC3E}">
        <p14:creationId xmlns:p14="http://schemas.microsoft.com/office/powerpoint/2010/main" val="3308857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Case Study: Class GradeBook Using an Array to Store </a:t>
            </a:r>
            <a:r>
              <a:rPr lang="en-US" dirty="0" smtClean="0"/>
              <a:t>Grades</a:t>
            </a:r>
            <a:endParaRPr lang="en-US" dirty="0"/>
          </a:p>
        </p:txBody>
      </p:sp>
      <p:sp>
        <p:nvSpPr>
          <p:cNvPr id="3" name="Text Placeholder 2"/>
          <p:cNvSpPr>
            <a:spLocks noGrp="1"/>
          </p:cNvSpPr>
          <p:nvPr>
            <p:ph type="body" idx="1"/>
          </p:nvPr>
        </p:nvSpPr>
        <p:spPr/>
        <p:txBody>
          <a:bodyPr/>
          <a:lstStyle/>
          <a:p>
            <a:pPr marL="109728" indent="0">
              <a:buNone/>
              <a:defRPr/>
            </a:pPr>
            <a:r>
              <a:rPr lang="en-US" sz="2400" b="1" dirty="0">
                <a:latin typeface="+mn-lt"/>
              </a:rPr>
              <a:t>Class GradeBookTest That Demonstrates Class </a:t>
            </a:r>
            <a:r>
              <a:rPr lang="en-US" sz="2400" b="1" dirty="0" smtClean="0">
                <a:latin typeface="+mn-lt"/>
              </a:rPr>
              <a:t>GradeBook</a:t>
            </a:r>
            <a:endParaRPr lang="en-US" sz="2400" b="1" dirty="0">
              <a:latin typeface="+mn-lt"/>
            </a:endParaRPr>
          </a:p>
          <a:p>
            <a:pPr>
              <a:defRPr/>
            </a:pPr>
            <a:r>
              <a:rPr lang="en-US" sz="2400" dirty="0">
                <a:latin typeface="+mn-lt"/>
              </a:rPr>
              <a:t>The app in </a:t>
            </a:r>
            <a:r>
              <a:rPr lang="en-US" sz="2400" dirty="0" smtClean="0">
                <a:latin typeface="+mn-lt"/>
              </a:rPr>
              <a:t>Figure</a:t>
            </a:r>
            <a:r>
              <a:rPr lang="en-US" sz="2400" dirty="0">
                <a:latin typeface="+mn-lt"/>
              </a:rPr>
              <a:t> 8.16 demonstrates class </a:t>
            </a:r>
            <a:r>
              <a:rPr lang="en-US" sz="2400" dirty="0" smtClean="0">
                <a:latin typeface="+mn-lt"/>
              </a:rPr>
              <a:t>GradeBook.</a:t>
            </a:r>
            <a:endParaRPr lang="en-US" sz="2400" dirty="0">
              <a:latin typeface="+mn-lt"/>
            </a:endParaRPr>
          </a:p>
        </p:txBody>
      </p:sp>
    </p:spTree>
    <p:extLst>
      <p:ext uri="{BB962C8B-B14F-4D97-AF65-F5344CB8AC3E}">
        <p14:creationId xmlns:p14="http://schemas.microsoft.com/office/powerpoint/2010/main" val="134338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Arrays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To refer to a particular element in an array, we spec­ify the name of the reference to the array the element’s position in the array, which is called the element’s </a:t>
            </a:r>
            <a:r>
              <a:rPr lang="en-US" altLang="en-US" sz="2400" b="1" dirty="0">
                <a:solidFill>
                  <a:schemeClr val="tx1"/>
                </a:solidFill>
                <a:latin typeface="+mn-lt"/>
                <a:ea typeface="Times New Roman" panose="02020603050405020304" pitchFamily="18" charset="0"/>
                <a:cs typeface="Calibri" panose="020F0502020204030204" pitchFamily="34" charset="0"/>
              </a:rPr>
              <a:t>index</a:t>
            </a:r>
            <a:r>
              <a:rPr lang="en-US" altLang="en-US" sz="2400"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Figure 8.1 shows a logical representation of an integer array called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a:t>
            </a:r>
            <a:r>
              <a:rPr lang="en-US" altLang="en-US" sz="2400" dirty="0">
                <a:latin typeface="+mn-lt"/>
                <a:ea typeface="Times New Roman" panose="02020603050405020304" pitchFamily="18" charset="0"/>
                <a:cs typeface="Calibri" panose="020F0502020204030204" pitchFamily="34" charset="0"/>
              </a:rPr>
              <a:t> containing sample values</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3723810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8.1</a:t>
            </a:r>
          </a:p>
        </p:txBody>
      </p:sp>
      <p:sp>
        <p:nvSpPr>
          <p:cNvPr id="3" name="Text Placeholder 2"/>
          <p:cNvSpPr>
            <a:spLocks noGrp="1"/>
          </p:cNvSpPr>
          <p:nvPr>
            <p:ph type="body" idx="1"/>
          </p:nvPr>
        </p:nvSpPr>
        <p:spPr/>
        <p:txBody>
          <a:bodyPr/>
          <a:lstStyle/>
          <a:p>
            <a:pPr marL="0" indent="0">
              <a:buNone/>
            </a:pPr>
            <a:r>
              <a:rPr lang="en-US" sz="2400" dirty="0">
                <a:latin typeface="+mn-lt"/>
              </a:rPr>
              <a:t>A </a:t>
            </a:r>
            <a:r>
              <a:rPr lang="en-US" sz="2400" b="1" dirty="0">
                <a:latin typeface="+mn-lt"/>
              </a:rPr>
              <a:t>test harness </a:t>
            </a:r>
            <a:r>
              <a:rPr lang="en-US" sz="2400" dirty="0">
                <a:latin typeface="+mn-lt"/>
              </a:rPr>
              <a:t>(or test app) creates an object of the class to test and provides it with data</a:t>
            </a:r>
            <a:r>
              <a:rPr lang="en-US" sz="2400" dirty="0" smtClean="0">
                <a:latin typeface="+mn-lt"/>
              </a:rPr>
              <a:t>, which </a:t>
            </a:r>
            <a:r>
              <a:rPr lang="en-US" sz="2400" dirty="0">
                <a:latin typeface="+mn-lt"/>
              </a:rPr>
              <a:t>could be placed directly into an array with an array initializer, come from the </a:t>
            </a:r>
            <a:r>
              <a:rPr lang="en-US" sz="2400" dirty="0" smtClean="0">
                <a:latin typeface="+mn-lt"/>
              </a:rPr>
              <a:t>user at </a:t>
            </a:r>
            <a:r>
              <a:rPr lang="en-US" sz="2400" dirty="0">
                <a:latin typeface="+mn-lt"/>
              </a:rPr>
              <a:t>the keyboard or come from a file (as you’ll see in Chapter 17). After initializing </a:t>
            </a:r>
            <a:r>
              <a:rPr lang="en-US" sz="2400" dirty="0" smtClean="0">
                <a:latin typeface="+mn-lt"/>
              </a:rPr>
              <a:t>an object</a:t>
            </a:r>
            <a:r>
              <a:rPr lang="en-US" sz="2400" dirty="0">
                <a:latin typeface="+mn-lt"/>
              </a:rPr>
              <a:t>, the test harness uses the object’s members to manipulate the data. Gathering </a:t>
            </a:r>
            <a:r>
              <a:rPr lang="en-US" sz="2400" dirty="0" smtClean="0">
                <a:latin typeface="+mn-lt"/>
              </a:rPr>
              <a:t>data in </a:t>
            </a:r>
            <a:r>
              <a:rPr lang="en-US" sz="2400" dirty="0">
                <a:latin typeface="+mn-lt"/>
              </a:rPr>
              <a:t>the test harness like this allows the class to manipulate data from several </a:t>
            </a:r>
            <a:r>
              <a:rPr lang="en-US" sz="2400" dirty="0" smtClean="0">
                <a:latin typeface="+mn-lt"/>
              </a:rPr>
              <a:t>sources</a:t>
            </a:r>
            <a:r>
              <a:rPr lang="en-US" sz="2400" dirty="0">
                <a:latin typeface="+mn-lt"/>
              </a:rPr>
              <a:t>.</a:t>
            </a:r>
          </a:p>
        </p:txBody>
      </p:sp>
    </p:spTree>
    <p:extLst>
      <p:ext uri="{BB962C8B-B14F-4D97-AF65-F5344CB8AC3E}">
        <p14:creationId xmlns:p14="http://schemas.microsoft.com/office/powerpoint/2010/main" val="3409212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8.16 </a:t>
            </a:r>
            <a:r>
              <a:rPr lang="en-US" dirty="0"/>
              <a:t>Create a </a:t>
            </a:r>
            <a:r>
              <a:rPr lang="en-US" dirty="0">
                <a:latin typeface="Consolas" panose="020B0609020204030204" pitchFamily="49" charset="0"/>
              </a:rPr>
              <a:t>GradeBook</a:t>
            </a:r>
            <a:r>
              <a:rPr lang="en-US" dirty="0"/>
              <a:t> Object Using an Array of Grades</a:t>
            </a:r>
          </a:p>
        </p:txBody>
      </p:sp>
      <p:pic>
        <p:nvPicPr>
          <p:cNvPr id="4" name="Picture 3" descr="Program code. Line 1: forward slash, forward slash, fig. 8.16, colon, grade book test, period, c s. Line 2: forward slash, forward slash, create a gradebook object using an array of grades. Line 3: class grade book test. Line 4: left brace. Line 5, indented once: forward slash, forward slash, main method begins app execution. Line 6, indented once: static void main, left parenthesis, right parenthesis. Line 7, indented once: left brace. Line 8, indented twice: forward slash, forward slash, one-dimensional array of student grades. Line 9, indented twice: i n t, left bracket, right bracket, grades array, = left brace, 87, comma, 68, comma, 94, comma, 100, comma, 83, comma, 78, comma, 85, comma, 91, comma, 76, comma, 87 right brace, semicolon. Line 10: blank. Line 11, indented twice: v a r my grade book = new gradebook, left parenthesis. Line 12, indented three times: open quotes, c s 1 0 1 introduction to c hash, programming, close quotes, comma, grades array, right parenthesis, semicolon. Line 13, indented twice: my grade book, period, display message, left parenthesis, right parenthesis, semicolon. Line 14, indented twice: my grade book, period, process grades, left parenthesis, right parenthesis, semicolon. Line 15, indented once: right brace. Line 1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590373"/>
            <a:ext cx="7954942" cy="3601727"/>
          </a:xfrm>
          <a:prstGeom prst="rect">
            <a:avLst/>
          </a:prstGeom>
        </p:spPr>
      </p:pic>
    </p:spTree>
    <p:extLst>
      <p:ext uri="{BB962C8B-B14F-4D97-AF65-F5344CB8AC3E}">
        <p14:creationId xmlns:p14="http://schemas.microsoft.com/office/powerpoint/2010/main" val="942959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8.9 Multidimensional Arrays </a:t>
            </a:r>
            <a:r>
              <a:rPr lang="en-US" sz="2000" b="0" dirty="0" smtClean="0"/>
              <a:t>(1 of 6)</a:t>
            </a:r>
            <a:endParaRPr lang="en-US" sz="2000" b="0"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ea typeface="Times New Roman" panose="02020603050405020304" pitchFamily="18" charset="0"/>
                <a:cs typeface="Calibri" panose="020F0502020204030204" pitchFamily="34" charset="0"/>
              </a:rPr>
              <a:t>Two-dimensional arrays</a:t>
            </a:r>
            <a:r>
              <a:rPr lang="en-US" altLang="en-US" sz="2400" dirty="0">
                <a:solidFill>
                  <a:srgbClr val="0000FF"/>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are often used to represent </a:t>
            </a:r>
            <a:r>
              <a:rPr lang="en-US" altLang="en-US" sz="2400" b="1" dirty="0">
                <a:solidFill>
                  <a:schemeClr val="tx1"/>
                </a:solidFill>
                <a:latin typeface="+mn-lt"/>
                <a:ea typeface="Times New Roman" panose="02020603050405020304" pitchFamily="18" charset="0"/>
                <a:cs typeface="Calibri" panose="020F0502020204030204" pitchFamily="34" charset="0"/>
              </a:rPr>
              <a:t>tables of values</a:t>
            </a:r>
            <a:r>
              <a:rPr lang="en-US" altLang="en-US" sz="2400" dirty="0">
                <a:solidFill>
                  <a:srgbClr val="0000FF"/>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consisting of information arranged in </a:t>
            </a:r>
            <a:r>
              <a:rPr lang="en-US" altLang="en-US" sz="2400" b="1" dirty="0">
                <a:solidFill>
                  <a:schemeClr val="tx1"/>
                </a:solidFill>
                <a:latin typeface="+mn-lt"/>
                <a:ea typeface="Times New Roman" panose="02020603050405020304" pitchFamily="18" charset="0"/>
                <a:cs typeface="Calibri" panose="020F0502020204030204" pitchFamily="34" charset="0"/>
              </a:rPr>
              <a:t>rows</a:t>
            </a:r>
            <a:r>
              <a:rPr lang="en-US" altLang="en-US" sz="2400" dirty="0">
                <a:solidFill>
                  <a:srgbClr val="0000FF"/>
                </a:solidFill>
                <a:latin typeface="+mn-lt"/>
                <a:ea typeface="Times New Roman" panose="02020603050405020304" pitchFamily="18" charset="0"/>
                <a:cs typeface="Calibri" panose="020F0502020204030204" pitchFamily="34" charset="0"/>
              </a:rPr>
              <a:t> </a:t>
            </a:r>
            <a:r>
              <a:rPr lang="en-US" altLang="en-US" sz="2400" dirty="0">
                <a:latin typeface="+mn-lt"/>
                <a:ea typeface="Times New Roman" panose="02020603050405020304" pitchFamily="18" charset="0"/>
                <a:cs typeface="Calibri" panose="020F0502020204030204" pitchFamily="34" charset="0"/>
              </a:rPr>
              <a:t>and </a:t>
            </a:r>
            <a:r>
              <a:rPr lang="en-US" altLang="en-US" sz="2400" b="1" dirty="0">
                <a:solidFill>
                  <a:schemeClr val="tx1"/>
                </a:solidFill>
                <a:latin typeface="+mn-lt"/>
                <a:ea typeface="Times New Roman" panose="02020603050405020304" pitchFamily="18" charset="0"/>
                <a:cs typeface="Calibri" panose="020F0502020204030204" pitchFamily="34" charset="0"/>
              </a:rPr>
              <a:t>columns</a:t>
            </a:r>
            <a:r>
              <a:rPr lang="en-US" altLang="en-US" sz="2400" dirty="0">
                <a:solidFill>
                  <a:schemeClr val="tx1"/>
                </a:solidFill>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To identify a particular table element, we must specify two indices. By convention, the first identifies the element’s row and the second its column</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872043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Multidimensional Arrays </a:t>
            </a:r>
            <a:r>
              <a:rPr lang="en-US" sz="2000" b="0" dirty="0" smtClean="0"/>
              <a:t>(2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eaLnBrk="1" hangingPunct="1">
              <a:lnSpc>
                <a:spcPct val="80000"/>
              </a:lnSpc>
              <a:buFont typeface="Times New Roman" pitchFamily="18" charset="0"/>
              <a:buNone/>
              <a:defRPr/>
            </a:pPr>
            <a:r>
              <a:rPr lang="en-US" sz="2400" b="1" dirty="0">
                <a:latin typeface="+mn-lt"/>
                <a:ea typeface="Times New Roman" pitchFamily="18" charset="0"/>
                <a:cs typeface="Calibri" panose="020F0502020204030204" pitchFamily="34" charset="0"/>
              </a:rPr>
              <a:t>Rectangular Arrays</a:t>
            </a:r>
          </a:p>
          <a:p>
            <a:pPr eaLnBrk="1" hangingPunct="1">
              <a:lnSpc>
                <a:spcPct val="80000"/>
              </a:lnSpc>
              <a:defRPr/>
            </a:pPr>
            <a:r>
              <a:rPr lang="en-US" sz="2400" dirty="0">
                <a:latin typeface="+mn-lt"/>
                <a:ea typeface="Times New Roman" pitchFamily="18" charset="0"/>
                <a:cs typeface="Calibri" panose="020F0502020204030204" pitchFamily="34" charset="0"/>
              </a:rPr>
              <a:t>In rectangular arrays, each row has the same number of columns.</a:t>
            </a:r>
          </a:p>
          <a:p>
            <a:pPr eaLnBrk="1" hangingPunct="1">
              <a:lnSpc>
                <a:spcPct val="80000"/>
              </a:lnSpc>
              <a:defRPr/>
            </a:pPr>
            <a:r>
              <a:rPr lang="en-US" sz="2400" dirty="0">
                <a:latin typeface="+mn-lt"/>
                <a:ea typeface="Times New Roman" pitchFamily="18" charset="0"/>
                <a:cs typeface="Calibri" panose="020F0502020204030204" pitchFamily="34" charset="0"/>
              </a:rPr>
              <a:t>Figure 8.17 illustrates a three-by-four rectangular array</a:t>
            </a:r>
            <a:br>
              <a:rPr lang="en-US" sz="2400" dirty="0">
                <a:latin typeface="+mn-lt"/>
                <a:ea typeface="Times New Roman" pitchFamily="18" charset="0"/>
                <a:cs typeface="Calibri" panose="020F0502020204030204" pitchFamily="34" charset="0"/>
              </a:rPr>
            </a:br>
            <a:r>
              <a:rPr lang="en-US" sz="2400" dirty="0">
                <a:latin typeface="+mn-lt"/>
                <a:ea typeface="Times New Roman" pitchFamily="18" charset="0"/>
                <a:cs typeface="Calibri" panose="020F0502020204030204" pitchFamily="34" charset="0"/>
              </a:rPr>
              <a:t>named </a:t>
            </a:r>
            <a:r>
              <a:rPr lang="en-US" sz="2400" dirty="0">
                <a:latin typeface="Consolas" panose="020B0609020204030204" pitchFamily="49" charset="0"/>
                <a:ea typeface="Times New Roman" pitchFamily="18" charset="0"/>
                <a:cs typeface="Lucida Console" pitchFamily="49" charset="0"/>
              </a:rPr>
              <a:t>a</a:t>
            </a:r>
            <a:r>
              <a:rPr lang="en-US" sz="2400" dirty="0">
                <a:latin typeface="+mn-lt"/>
                <a:ea typeface="Times New Roman" pitchFamily="18" charset="0"/>
                <a:cs typeface="Calibri" panose="020F0502020204030204" pitchFamily="34" charset="0"/>
              </a:rPr>
              <a:t>.</a:t>
            </a:r>
          </a:p>
          <a:p>
            <a:pPr eaLnBrk="1" hangingPunct="1">
              <a:lnSpc>
                <a:spcPct val="80000"/>
              </a:lnSpc>
              <a:defRPr/>
            </a:pPr>
            <a:r>
              <a:rPr lang="en-US" sz="2400" dirty="0">
                <a:latin typeface="+mn-lt"/>
              </a:rPr>
              <a:t>An array with </a:t>
            </a:r>
            <a:r>
              <a:rPr lang="en-US" sz="2400" i="1" dirty="0">
                <a:latin typeface="+mn-lt"/>
              </a:rPr>
              <a:t>m </a:t>
            </a:r>
            <a:r>
              <a:rPr lang="en-US" sz="2400" dirty="0">
                <a:latin typeface="+mn-lt"/>
              </a:rPr>
              <a:t>rows and </a:t>
            </a:r>
            <a:r>
              <a:rPr lang="en-US" sz="2400" i="1" dirty="0">
                <a:latin typeface="+mn-lt"/>
              </a:rPr>
              <a:t>n </a:t>
            </a:r>
            <a:r>
              <a:rPr lang="en-US" sz="2400" dirty="0">
                <a:latin typeface="+mn-lt"/>
              </a:rPr>
              <a:t>columns is called an </a:t>
            </a:r>
            <a:r>
              <a:rPr lang="en-US" sz="2400" b="1" i="1" dirty="0">
                <a:solidFill>
                  <a:schemeClr val="tx1"/>
                </a:solidFill>
                <a:latin typeface="+mn-lt"/>
              </a:rPr>
              <a:t>m-</a:t>
            </a:r>
            <a:r>
              <a:rPr lang="en-US" sz="2400" b="1" dirty="0">
                <a:solidFill>
                  <a:schemeClr val="tx1"/>
                </a:solidFill>
                <a:latin typeface="+mn-lt"/>
              </a:rPr>
              <a:t>by</a:t>
            </a:r>
            <a:r>
              <a:rPr lang="en-US" sz="2400" b="1" i="1" dirty="0">
                <a:solidFill>
                  <a:schemeClr val="tx1"/>
                </a:solidFill>
                <a:latin typeface="+mn-lt"/>
              </a:rPr>
              <a:t>-n</a:t>
            </a:r>
            <a:r>
              <a:rPr lang="en-US" sz="2400" dirty="0">
                <a:solidFill>
                  <a:schemeClr val="tx1"/>
                </a:solidFill>
                <a:latin typeface="+mn-lt"/>
              </a:rPr>
              <a:t> </a:t>
            </a:r>
            <a:r>
              <a:rPr lang="en-US" sz="2400" b="1" dirty="0">
                <a:solidFill>
                  <a:schemeClr val="tx1"/>
                </a:solidFill>
                <a:latin typeface="+mn-lt"/>
              </a:rPr>
              <a:t>array</a:t>
            </a:r>
            <a:r>
              <a:rPr lang="en-US" sz="2400" dirty="0" smtClean="0">
                <a:solidFill>
                  <a:schemeClr val="tx1"/>
                </a:solidFill>
                <a:latin typeface="+mn-lt"/>
              </a:rPr>
              <a:t>.</a:t>
            </a:r>
            <a:endParaRPr lang="en-US" sz="2400" dirty="0">
              <a:solidFill>
                <a:schemeClr val="tx1"/>
              </a:solidFill>
              <a:latin typeface="+mn-lt"/>
            </a:endParaRPr>
          </a:p>
        </p:txBody>
      </p:sp>
    </p:spTree>
    <p:extLst>
      <p:ext uri="{BB962C8B-B14F-4D97-AF65-F5344CB8AC3E}">
        <p14:creationId xmlns:p14="http://schemas.microsoft.com/office/powerpoint/2010/main" val="1749990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8.17 Rectangular </a:t>
            </a:r>
            <a:r>
              <a:rPr lang="en-IN" dirty="0"/>
              <a:t>Array with Three Rows and Four Columns</a:t>
            </a:r>
            <a:endParaRPr lang="en-US" dirty="0"/>
          </a:p>
        </p:txBody>
      </p:sp>
      <p:pic>
        <p:nvPicPr>
          <p:cNvPr id="6" name="Picture 5" descr="A rectangular array. The rectangular array consists of four columns and three rows. The columns have the following headings from left to right: column 0, column 1, column 2, column 3, and column 4. The row entries are as follows. Row 0. a, left bracket, 0, comma, 0, right bracket. a, left bracket, 0, comma, 1, right bracket. a, left bracket, 0, comma, 2, right bracket. a, left bracket, 0, comma, 3, right bracket. Row 2. a, left bracket, 1, comma, 0, right bracket. a, left bracket, 1, comma, 1, right bracket. a, left bracket, 1, comma, 2, right bracket. a, left bracket, 1, comma, 3, right bracket. Row 3. a, left bracket, 2, comma, 0, right bracket. a, left bracket, 2, comma, 1, right bracket. a, left bracket, 2, comma, 2, right bracket. a, left bracket, 2, comma, 3, right bracket. Note: In a, left bracket, 2, comma, 1, right bracket, a represents array name, 2 represents row index, and 1 represents column index.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51" y="1673792"/>
            <a:ext cx="8003899" cy="2667966"/>
          </a:xfrm>
          <a:prstGeom prst="rect">
            <a:avLst/>
          </a:prstGeom>
        </p:spPr>
      </p:pic>
    </p:spTree>
    <p:extLst>
      <p:ext uri="{BB962C8B-B14F-4D97-AF65-F5344CB8AC3E}">
        <p14:creationId xmlns:p14="http://schemas.microsoft.com/office/powerpoint/2010/main" val="24593702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Multidimensional Arrays </a:t>
            </a:r>
            <a:r>
              <a:rPr lang="en-US" sz="2000" b="0" dirty="0" smtClean="0"/>
              <a:t>(3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8229600" cy="1385785"/>
          </a:xfrm>
        </p:spPr>
        <p:txBody>
          <a:bodyPr/>
          <a:lstStyle/>
          <a:p>
            <a:pPr marL="111600" indent="0">
              <a:buNone/>
              <a:defRPr/>
            </a:pPr>
            <a:r>
              <a:rPr lang="en-US" sz="2000" b="1" dirty="0">
                <a:solidFill>
                  <a:schemeClr val="tx1"/>
                </a:solidFill>
                <a:latin typeface="+mn-lt"/>
              </a:rPr>
              <a:t>Array-Access Expression for a Two-Dimensional Rectangular Array</a:t>
            </a:r>
          </a:p>
          <a:p>
            <a:pPr eaLnBrk="1" hangingPunct="1">
              <a:spcBef>
                <a:spcPts val="500"/>
              </a:spcBef>
              <a:defRPr/>
            </a:pPr>
            <a:r>
              <a:rPr lang="en-US" sz="2000" dirty="0">
                <a:solidFill>
                  <a:schemeClr val="tx1"/>
                </a:solidFill>
                <a:latin typeface="+mn-lt"/>
              </a:rPr>
              <a:t>Every element in array </a:t>
            </a:r>
            <a:r>
              <a:rPr lang="en-US" sz="2000" dirty="0">
                <a:solidFill>
                  <a:schemeClr val="tx1"/>
                </a:solidFill>
                <a:latin typeface="Consolas" panose="020B0609020204030204" pitchFamily="49" charset="0"/>
              </a:rPr>
              <a:t>a</a:t>
            </a:r>
            <a:r>
              <a:rPr lang="en-US" sz="2000" dirty="0">
                <a:solidFill>
                  <a:schemeClr val="tx1"/>
                </a:solidFill>
                <a:latin typeface="+mn-lt"/>
              </a:rPr>
              <a:t> is identified by an array-access expression of the form a[</a:t>
            </a:r>
            <a:r>
              <a:rPr lang="en-US" sz="2000" b="1" dirty="0">
                <a:solidFill>
                  <a:schemeClr val="tx1"/>
                </a:solidFill>
                <a:latin typeface="+mn-lt"/>
              </a:rPr>
              <a:t>row, column</a:t>
            </a:r>
            <a:r>
              <a:rPr lang="en-US" sz="2000" dirty="0" smtClean="0">
                <a:solidFill>
                  <a:schemeClr val="tx1"/>
                </a:solidFill>
                <a:latin typeface="+mn-lt"/>
              </a:rPr>
              <a:t>];</a:t>
            </a:r>
            <a:endParaRPr lang="en-US" sz="2000" dirty="0">
              <a:solidFill>
                <a:schemeClr val="tx1"/>
              </a:solidFill>
              <a:latin typeface="+mn-lt"/>
            </a:endParaRPr>
          </a:p>
        </p:txBody>
      </p:sp>
      <p:sp>
        <p:nvSpPr>
          <p:cNvPr id="5" name="Content Placeholder 4"/>
          <p:cNvSpPr>
            <a:spLocks noGrp="1"/>
          </p:cNvSpPr>
          <p:nvPr>
            <p:ph sz="quarter" idx="13"/>
          </p:nvPr>
        </p:nvSpPr>
        <p:spPr>
          <a:xfrm>
            <a:off x="457200" y="3015483"/>
            <a:ext cx="8229600" cy="1250063"/>
          </a:xfrm>
        </p:spPr>
        <p:txBody>
          <a:bodyPr/>
          <a:lstStyle/>
          <a:p>
            <a:pPr marL="109537" indent="0">
              <a:buNone/>
              <a:defRPr/>
            </a:pPr>
            <a:r>
              <a:rPr lang="en-US" sz="2000" b="1" dirty="0" smtClean="0">
                <a:solidFill>
                  <a:schemeClr val="tx1"/>
                </a:solidFill>
                <a:latin typeface="+mn-lt"/>
              </a:rPr>
              <a:t>Array Initializer for a Two-Dimensional Rectangular Array</a:t>
            </a:r>
          </a:p>
          <a:p>
            <a:pPr eaLnBrk="1" hangingPunct="1">
              <a:defRPr/>
            </a:pPr>
            <a:r>
              <a:rPr lang="en-US" sz="2000" dirty="0" smtClean="0">
                <a:solidFill>
                  <a:schemeClr val="tx1"/>
                </a:solidFill>
                <a:latin typeface="+mn-lt"/>
              </a:rPr>
              <a:t>A two-by-two rectangular array b can be declared and initialized with </a:t>
            </a:r>
            <a:r>
              <a:rPr lang="en-US" sz="2000" b="1" dirty="0" smtClean="0">
                <a:solidFill>
                  <a:schemeClr val="tx1"/>
                </a:solidFill>
                <a:latin typeface="+mn-lt"/>
              </a:rPr>
              <a:t>nested array initializers</a:t>
            </a:r>
            <a:r>
              <a:rPr lang="en-US" sz="2000" dirty="0" smtClean="0">
                <a:solidFill>
                  <a:schemeClr val="tx1"/>
                </a:solidFill>
                <a:latin typeface="+mn-lt"/>
              </a:rPr>
              <a:t> as follows:</a:t>
            </a:r>
            <a:endParaRPr lang="en-US" sz="2000" dirty="0">
              <a:solidFill>
                <a:schemeClr val="tx1"/>
              </a:solidFill>
              <a:latin typeface="+mn-lt"/>
            </a:endParaRPr>
          </a:p>
        </p:txBody>
      </p:sp>
      <p:pic>
        <p:nvPicPr>
          <p:cNvPr id="6" name="Picture 5" descr="I n t left bracket comma right bracket b equals left brace left brace 1 comma 2 right brace comma left brace 3 comma 4 right brace right brace semicolon."/>
          <p:cNvPicPr>
            <a:picLocks noChangeAspect="1"/>
          </p:cNvPicPr>
          <p:nvPr/>
        </p:nvPicPr>
        <p:blipFill>
          <a:blip r:embed="rId2"/>
          <a:stretch>
            <a:fillRect/>
          </a:stretch>
        </p:blipFill>
        <p:spPr>
          <a:xfrm>
            <a:off x="886079" y="4295043"/>
            <a:ext cx="4346632" cy="552751"/>
          </a:xfrm>
          <a:prstGeom prst="rect">
            <a:avLst/>
          </a:prstGeom>
        </p:spPr>
      </p:pic>
      <p:sp>
        <p:nvSpPr>
          <p:cNvPr id="4" name="Text Placeholder 3"/>
          <p:cNvSpPr>
            <a:spLocks noGrp="1"/>
          </p:cNvSpPr>
          <p:nvPr>
            <p:ph type="body" idx="4294967295"/>
          </p:nvPr>
        </p:nvSpPr>
        <p:spPr>
          <a:xfrm>
            <a:off x="457200" y="4743450"/>
            <a:ext cx="7772400" cy="1598356"/>
          </a:xfrm>
          <a:prstGeom prst="rect">
            <a:avLst/>
          </a:prstGeom>
        </p:spPr>
        <p:txBody>
          <a:bodyPr/>
          <a:lstStyle/>
          <a:p>
            <a:pPr lvl="1" indent="-284400" eaLnBrk="1" hangingPunct="1">
              <a:defRPr/>
            </a:pPr>
            <a:r>
              <a:rPr lang="en-US" sz="2000" dirty="0" smtClean="0">
                <a:solidFill>
                  <a:schemeClr val="tx1"/>
                </a:solidFill>
                <a:latin typeface="+mn-lt"/>
              </a:rPr>
              <a:t>The </a:t>
            </a:r>
            <a:r>
              <a:rPr lang="en-US" sz="2000" dirty="0">
                <a:solidFill>
                  <a:schemeClr val="tx1"/>
                </a:solidFill>
                <a:latin typeface="+mn-lt"/>
              </a:rPr>
              <a:t>initializer values are grouped by row in braces.</a:t>
            </a:r>
          </a:p>
          <a:p>
            <a:pPr indent="-255600" eaLnBrk="1" hangingPunct="1">
              <a:defRPr/>
            </a:pPr>
            <a:r>
              <a:rPr lang="en-US" sz="2000" dirty="0">
                <a:solidFill>
                  <a:schemeClr val="tx1"/>
                </a:solidFill>
                <a:latin typeface="+mn-lt"/>
              </a:rPr>
              <a:t>The compiler will generate an error if the number of initializers in each row is not the same, because every row of a rectangular array must have the same number of </a:t>
            </a:r>
            <a:r>
              <a:rPr lang="en-US" sz="2000" dirty="0" smtClean="0">
                <a:solidFill>
                  <a:schemeClr val="tx1"/>
                </a:solidFill>
                <a:latin typeface="+mn-lt"/>
              </a:rPr>
              <a:t>columns</a:t>
            </a:r>
            <a:endParaRPr lang="en-US" sz="2000" dirty="0">
              <a:solidFill>
                <a:schemeClr val="tx1"/>
              </a:solidFill>
              <a:latin typeface="+mn-lt"/>
            </a:endParaRPr>
          </a:p>
        </p:txBody>
      </p:sp>
    </p:spTree>
    <p:extLst>
      <p:ext uri="{BB962C8B-B14F-4D97-AF65-F5344CB8AC3E}">
        <p14:creationId xmlns:p14="http://schemas.microsoft.com/office/powerpoint/2010/main" val="3320211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Multidimensional Arrays </a:t>
            </a:r>
            <a:r>
              <a:rPr lang="en-US" sz="2000" b="0" dirty="0" smtClean="0"/>
              <a:t>(4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pPr eaLnBrk="1" hangingPunct="1">
              <a:buFont typeface="Times New Roman" panose="02020603050405020304" pitchFamily="18" charset="0"/>
              <a:buNone/>
            </a:pPr>
            <a:r>
              <a:rPr lang="en-US" altLang="en-US" sz="2400" b="1" dirty="0">
                <a:solidFill>
                  <a:schemeClr val="tx1"/>
                </a:solidFill>
                <a:latin typeface="+mn-lt"/>
              </a:rPr>
              <a:t>Jagged Arrays</a:t>
            </a:r>
            <a:endParaRPr lang="en-US" altLang="en-US" sz="2400" b="1" dirty="0">
              <a:solidFill>
                <a:schemeClr val="tx1"/>
              </a:solidFill>
              <a:latin typeface="+mn-lt"/>
              <a:ea typeface="Times New Roman" panose="02020603050405020304" pitchFamily="18" charset="0"/>
              <a:cs typeface="Calibri" panose="020F0502020204030204" pitchFamily="34" charset="0"/>
            </a:endParaRPr>
          </a:p>
          <a:p>
            <a:pPr>
              <a:buFont typeface="Times New Roman" panose="02020603050405020304" pitchFamily="18" charset="0"/>
              <a:buChar char="•"/>
            </a:pPr>
            <a:r>
              <a:rPr lang="en-US" altLang="en-US" sz="2400" dirty="0">
                <a:solidFill>
                  <a:schemeClr val="tx1"/>
                </a:solidFill>
                <a:latin typeface="+mn-lt"/>
              </a:rPr>
              <a:t>A </a:t>
            </a:r>
            <a:r>
              <a:rPr lang="en-US" altLang="en-US" sz="2400" b="1" dirty="0">
                <a:solidFill>
                  <a:schemeClr val="tx1"/>
                </a:solidFill>
                <a:latin typeface="+mn-lt"/>
              </a:rPr>
              <a:t>jagged array</a:t>
            </a:r>
            <a:r>
              <a:rPr lang="en-US" altLang="en-US" sz="2400" dirty="0">
                <a:solidFill>
                  <a:schemeClr val="tx1"/>
                </a:solidFill>
                <a:latin typeface="+mn-lt"/>
              </a:rPr>
              <a:t> is a one-dimensional array whose elements are one-dimensional arrays.</a:t>
            </a:r>
          </a:p>
          <a:p>
            <a:pPr>
              <a:buFont typeface="Times New Roman" panose="02020603050405020304" pitchFamily="18" charset="0"/>
              <a:buChar char="•"/>
            </a:pPr>
            <a:r>
              <a:rPr lang="en-US" altLang="en-US" sz="2400" dirty="0">
                <a:solidFill>
                  <a:schemeClr val="tx1"/>
                </a:solidFill>
                <a:latin typeface="+mn-lt"/>
              </a:rPr>
              <a:t>The lengths of the rows in the array need </a:t>
            </a:r>
            <a:r>
              <a:rPr lang="en-US" altLang="en-US" sz="2400" b="1" dirty="0">
                <a:solidFill>
                  <a:schemeClr val="tx1"/>
                </a:solidFill>
                <a:latin typeface="+mn-lt"/>
              </a:rPr>
              <a:t>not</a:t>
            </a:r>
            <a:r>
              <a:rPr lang="en-US" altLang="en-US" sz="2400" dirty="0">
                <a:solidFill>
                  <a:schemeClr val="tx1"/>
                </a:solidFill>
                <a:latin typeface="+mn-lt"/>
              </a:rPr>
              <a:t> be the same</a:t>
            </a:r>
            <a:r>
              <a:rPr lang="en-US" altLang="en-US" sz="2400" dirty="0" smtClean="0">
                <a:solidFill>
                  <a:schemeClr val="tx1"/>
                </a:solidFill>
                <a:latin typeface="+mn-lt"/>
              </a:rPr>
              <a:t>.</a:t>
            </a:r>
            <a:endParaRPr lang="en-US" altLang="en-US" sz="2400" dirty="0">
              <a:solidFill>
                <a:schemeClr val="tx1"/>
              </a:solidFill>
              <a:latin typeface="+mn-lt"/>
            </a:endParaRPr>
          </a:p>
        </p:txBody>
      </p:sp>
    </p:spTree>
    <p:extLst>
      <p:ext uri="{BB962C8B-B14F-4D97-AF65-F5344CB8AC3E}">
        <p14:creationId xmlns:p14="http://schemas.microsoft.com/office/powerpoint/2010/main" val="2253053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Multidimensional Arrays </a:t>
            </a:r>
            <a:r>
              <a:rPr lang="en-US" sz="2000" b="0" dirty="0" smtClean="0"/>
              <a:t>(5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8229600" cy="2766701"/>
          </a:xfrm>
        </p:spPr>
        <p:txBody>
          <a:bodyPr/>
          <a:lstStyle/>
          <a:p>
            <a:pPr marL="0" indent="0">
              <a:buNone/>
              <a:tabLst>
                <a:tab pos="2909888" algn="l"/>
              </a:tabLst>
              <a:defRPr/>
            </a:pPr>
            <a:r>
              <a:rPr lang="en-US" sz="2400" b="1" dirty="0">
                <a:solidFill>
                  <a:srgbClr val="000000"/>
                </a:solidFill>
                <a:latin typeface="+mn-lt"/>
              </a:rPr>
              <a:t>Array Initializer for a Two-Dimensional Jagged Array</a:t>
            </a:r>
          </a:p>
          <a:p>
            <a:pPr>
              <a:tabLst>
                <a:tab pos="2909888" algn="l"/>
              </a:tabLst>
              <a:defRPr/>
            </a:pPr>
            <a:r>
              <a:rPr lang="en-US" sz="2400" dirty="0">
                <a:solidFill>
                  <a:srgbClr val="000000"/>
                </a:solidFill>
                <a:latin typeface="+mn-lt"/>
              </a:rPr>
              <a:t>Elements in a jagged array are accessed using an array-access expression of the form </a:t>
            </a:r>
            <a:r>
              <a:rPr lang="en-US" sz="2400" b="1" dirty="0">
                <a:solidFill>
                  <a:srgbClr val="000000"/>
                </a:solidFill>
                <a:latin typeface="+mn-lt"/>
              </a:rPr>
              <a:t>arrayName</a:t>
            </a:r>
            <a:r>
              <a:rPr lang="en-US" sz="2400" b="1" dirty="0">
                <a:solidFill>
                  <a:srgbClr val="000000"/>
                </a:solidFill>
                <a:latin typeface="Consolas" panose="020B0609020204030204" pitchFamily="49" charset="0"/>
              </a:rPr>
              <a:t>[</a:t>
            </a:r>
            <a:r>
              <a:rPr lang="en-US" sz="2400" b="1" dirty="0">
                <a:solidFill>
                  <a:srgbClr val="000000"/>
                </a:solidFill>
                <a:latin typeface="+mn-lt"/>
              </a:rPr>
              <a:t>row]</a:t>
            </a:r>
            <a:r>
              <a:rPr lang="en-US" sz="2400" b="1" dirty="0">
                <a:solidFill>
                  <a:srgbClr val="000000"/>
                </a:solidFill>
                <a:latin typeface="Consolas" panose="020B0609020204030204" pitchFamily="49" charset="0"/>
              </a:rPr>
              <a:t>[</a:t>
            </a:r>
            <a:r>
              <a:rPr lang="en-US" sz="2400" b="1" dirty="0">
                <a:solidFill>
                  <a:srgbClr val="000000"/>
                </a:solidFill>
                <a:latin typeface="+mn-lt"/>
              </a:rPr>
              <a:t>column]</a:t>
            </a:r>
            <a:r>
              <a:rPr lang="en-US" sz="2400" dirty="0">
                <a:solidFill>
                  <a:srgbClr val="000000"/>
                </a:solidFill>
                <a:latin typeface="+mn-lt"/>
              </a:rPr>
              <a:t>.</a:t>
            </a:r>
          </a:p>
          <a:p>
            <a:pPr>
              <a:tabLst>
                <a:tab pos="2909888" algn="l"/>
              </a:tabLst>
              <a:defRPr/>
            </a:pPr>
            <a:r>
              <a:rPr lang="en-US" sz="2400" dirty="0">
                <a:solidFill>
                  <a:srgbClr val="000000"/>
                </a:solidFill>
                <a:latin typeface="+mn-lt"/>
              </a:rPr>
              <a:t>A jagged array with three rows of different lengths could be declared and initialized as </a:t>
            </a:r>
            <a:r>
              <a:rPr lang="en-US" sz="2400" dirty="0" smtClean="0">
                <a:solidFill>
                  <a:srgbClr val="000000"/>
                </a:solidFill>
                <a:latin typeface="+mn-lt"/>
              </a:rPr>
              <a:t>follows:</a:t>
            </a:r>
            <a:endParaRPr lang="en-US" sz="2400" b="1" dirty="0" smtClean="0">
              <a:solidFill>
                <a:srgbClr val="0000FF"/>
              </a:solidFill>
              <a:latin typeface="+mn-lt"/>
            </a:endParaRPr>
          </a:p>
        </p:txBody>
      </p:sp>
      <p:pic>
        <p:nvPicPr>
          <p:cNvPr id="5" name="Picture 4" descr="Code has three lines as follows. Line 1. I n t left bracket right bracket left bracket right bracket jagged equals left brace new I n t left bracket right bracket left brace 1 comma 2 right brace comma. Line 2, indented three times. New I n t left bracket right bracket left brace 3 right brace comma. Line 3, indented three times. New I n t left bracket right bracket left brace 4 comma 5 comma 6 right brace right brace semicolon."/>
          <p:cNvPicPr>
            <a:picLocks noChangeAspect="1"/>
          </p:cNvPicPr>
          <p:nvPr/>
        </p:nvPicPr>
        <p:blipFill>
          <a:blip r:embed="rId2"/>
          <a:stretch>
            <a:fillRect/>
          </a:stretch>
        </p:blipFill>
        <p:spPr>
          <a:xfrm>
            <a:off x="673989" y="4534810"/>
            <a:ext cx="6992718" cy="1371719"/>
          </a:xfrm>
          <a:prstGeom prst="rect">
            <a:avLst/>
          </a:prstGeom>
        </p:spPr>
      </p:pic>
    </p:spTree>
    <p:extLst>
      <p:ext uri="{BB962C8B-B14F-4D97-AF65-F5344CB8AC3E}">
        <p14:creationId xmlns:p14="http://schemas.microsoft.com/office/powerpoint/2010/main" val="32543398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8.9 Multidimensional Arrays </a:t>
            </a:r>
            <a:r>
              <a:rPr lang="en-US" sz="2000" b="0" dirty="0" smtClean="0"/>
              <a:t>(6 </a:t>
            </a:r>
            <a:r>
              <a:rPr lang="en-US" sz="2000" b="0" dirty="0"/>
              <a:t>of </a:t>
            </a:r>
            <a:r>
              <a:rPr lang="en-US" sz="2000" b="0" dirty="0" smtClean="0"/>
              <a:t>6)</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ea typeface="Times New Roman" panose="02020603050405020304" pitchFamily="18" charset="0"/>
                <a:cs typeface="Calibri" panose="020F0502020204030204" pitchFamily="34" charset="0"/>
              </a:rPr>
              <a:t>Figure 8.18 illustrates the array reference </a:t>
            </a:r>
            <a:r>
              <a:rPr lang="en-US" altLang="en-US" sz="2400" dirty="0">
                <a:solidFill>
                  <a:srgbClr val="000000"/>
                </a:solidFill>
                <a:latin typeface="Consolas" panose="020B0609020204030204" pitchFamily="49" charset="0"/>
                <a:ea typeface="Times New Roman" panose="02020603050405020304" pitchFamily="18" charset="0"/>
                <a:cs typeface="Lucida Console" panose="020B0609040504020204" pitchFamily="49" charset="0"/>
              </a:rPr>
              <a:t>jagged</a:t>
            </a:r>
            <a:r>
              <a:rPr lang="en-US" altLang="en-US" sz="2400" dirty="0">
                <a:solidFill>
                  <a:srgbClr val="000000"/>
                </a:solidFill>
                <a:latin typeface="+mn-lt"/>
                <a:ea typeface="Times New Roman" panose="02020603050405020304" pitchFamily="18" charset="0"/>
                <a:cs typeface="Calibri" panose="020F0502020204030204" pitchFamily="34" charset="0"/>
              </a:rPr>
              <a:t> after it has been declared and initialized</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000000"/>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897069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8.18 Jagged Array with Three Rows of Different Lengths</a:t>
            </a:r>
          </a:p>
        </p:txBody>
      </p:sp>
      <p:pic>
        <p:nvPicPr>
          <p:cNvPr id="4" name="Picture 3" descr="A jagged array consists of three rows. Row 1 contains values 1 and 2. Row 2 contain value 3. Row 3 contains values 4, 5, an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1692074"/>
            <a:ext cx="8114836" cy="2306942"/>
          </a:xfrm>
          <a:prstGeom prst="rect">
            <a:avLst/>
          </a:prstGeom>
        </p:spPr>
      </p:pic>
    </p:spTree>
    <p:extLst>
      <p:ext uri="{BB962C8B-B14F-4D97-AF65-F5344CB8AC3E}">
        <p14:creationId xmlns:p14="http://schemas.microsoft.com/office/powerpoint/2010/main" val="341396044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9172</TotalTime>
  <Words>4544</Words>
  <Application>Microsoft Office PowerPoint</Application>
  <PresentationFormat>On-screen Show (4:3)</PresentationFormat>
  <Paragraphs>376</Paragraphs>
  <Slides>146</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146</vt:i4>
      </vt:variant>
    </vt:vector>
  </HeadingPairs>
  <TitlesOfParts>
    <vt:vector size="156" baseType="lpstr">
      <vt:lpstr>Arial</vt:lpstr>
      <vt:lpstr>Calibri</vt:lpstr>
      <vt:lpstr>Consolas</vt:lpstr>
      <vt:lpstr>Lucida Console</vt:lpstr>
      <vt:lpstr>Noto Sans Symbols</vt:lpstr>
      <vt:lpstr>Times New Roman</vt:lpstr>
      <vt:lpstr>Verdana</vt:lpstr>
      <vt:lpstr>508 Lecture</vt:lpstr>
      <vt:lpstr>1_508 Lecture</vt:lpstr>
      <vt:lpstr>Equation</vt:lpstr>
      <vt:lpstr>Visual C sharp® How to Program</vt:lpstr>
      <vt:lpstr>Learning Objectives (1 of 2)</vt:lpstr>
      <vt:lpstr>Learning Objectives (2 of 2)</vt:lpstr>
      <vt:lpstr>Outline (1 of 3)</vt:lpstr>
      <vt:lpstr>Outline (2 of 3)</vt:lpstr>
      <vt:lpstr>Outline (3 of 3)</vt:lpstr>
      <vt:lpstr>8.1 Introduction</vt:lpstr>
      <vt:lpstr>8.2 Arrays (1 of 3)</vt:lpstr>
      <vt:lpstr>8.2 Arrays (2 of 3)</vt:lpstr>
      <vt:lpstr>Figure 8.1 A 12-Element Array</vt:lpstr>
      <vt:lpstr>8.2 Arrays (3 of 3)</vt:lpstr>
      <vt:lpstr>8.3 Declaring and Creating Arrays (1 of 4)</vt:lpstr>
      <vt:lpstr>8.3 Declaring and Creating Arrays (2 of 4)</vt:lpstr>
      <vt:lpstr>8.3 Declaring and Creating Arrays (3 of 4)</vt:lpstr>
      <vt:lpstr>Common Programming Error 8.1</vt:lpstr>
      <vt:lpstr>8.3 Declaring and Creating Arrays (4 of 4)</vt:lpstr>
      <vt:lpstr>8.4 Examples Using Arrays (1 of 9)</vt:lpstr>
      <vt:lpstr>Figure 8.2 Creating an Array (1 of 2)</vt:lpstr>
      <vt:lpstr>Figure 8.2 Creating an Array (2 of 2)</vt:lpstr>
      <vt:lpstr>8.4 Examples Using Arrays (2 of 9)</vt:lpstr>
      <vt:lpstr>Figure 8.3 Initializing the Elements of an Array with an Array Initializer (1 of 2)</vt:lpstr>
      <vt:lpstr>Figure 8.3 Initializing the Elements of an Array with an Array Initializer (2 of 2)</vt:lpstr>
      <vt:lpstr>8.4 Examples Using Arrays (3 of 9)</vt:lpstr>
      <vt:lpstr>Figure 8.4 Calculating Values to Be Placed into the Elements of an Array (1 of 2)</vt:lpstr>
      <vt:lpstr>Figure 8.4 Calculating Values to Be Placed into the Elements of an Array (2 of 2)</vt:lpstr>
      <vt:lpstr>Good Programming Practice 8.1</vt:lpstr>
      <vt:lpstr>Good Programming Practice 8.2</vt:lpstr>
      <vt:lpstr>Common Programming Error 8.2</vt:lpstr>
      <vt:lpstr>Common Programming Error 8.3</vt:lpstr>
      <vt:lpstr>8.4 Examples Using Arrays (4 of 9)</vt:lpstr>
      <vt:lpstr>Figure 8.5 Computing the Sum of the Elements of an Array</vt:lpstr>
      <vt:lpstr>8.4 Examples Using Arrays (5 of 9)</vt:lpstr>
      <vt:lpstr>8.4 Examples Using Arrays (6 of 9)</vt:lpstr>
      <vt:lpstr>8.4 Examples Using Arrays (7 of 9)</vt:lpstr>
      <vt:lpstr>Common Programming Error 8.4</vt:lpstr>
      <vt:lpstr>Figure 8.6 Using the foreach Statement to Total Integers in an Array</vt:lpstr>
      <vt:lpstr>Common Programming Error 8.5</vt:lpstr>
      <vt:lpstr>8.4 Examples Using Arrays (8 of 9)</vt:lpstr>
      <vt:lpstr>Figure 8.7 Bar Chart Displaying App (1 of 3)</vt:lpstr>
      <vt:lpstr>Figure 8.7 Bar Chart Displaying App (2 of 3)</vt:lpstr>
      <vt:lpstr>Figure 8.7 Bar Chart Displaying App (3 of 3)</vt:lpstr>
      <vt:lpstr>8.4 Examples Using Arrays (9 of 9)</vt:lpstr>
      <vt:lpstr>Common Programming Error 8.6</vt:lpstr>
      <vt:lpstr>Figure 8.8 Roll a Six-Sided Die 60,000,000 Times (1 of 2)</vt:lpstr>
      <vt:lpstr>Figure 8.8 Roll a Six-Sided Die 60,000,000 Times (2 of 2)</vt:lpstr>
      <vt:lpstr>8.5 Using Arrays to Analyze Survey Results; Intro to Exception Handling (1 of 8)</vt:lpstr>
      <vt:lpstr>8.5 Using Arrays to Analyze Survey Results; Intro to Exception Handling (2 of 8)</vt:lpstr>
      <vt:lpstr>Figure 8.9 Poll Analysis App (1 of 4)</vt:lpstr>
      <vt:lpstr>Figure 8.9 Poll Analysis App (2 of 4)</vt:lpstr>
      <vt:lpstr>Figure 8.9 Poll Analysis App (3 of 4)</vt:lpstr>
      <vt:lpstr>Figure 8.9 Poll Analysis App (4 of 4)</vt:lpstr>
      <vt:lpstr>8.5 Using Arrays to Analyze Survey Results; Intro to Exception Handling (3 of 8)</vt:lpstr>
      <vt:lpstr>8.5 Using Arrays to Analyze Survey Results; Intro to Exception Handling (4 of 8)</vt:lpstr>
      <vt:lpstr>8.5 Using Arrays to Analyze Survey Results; Intro to Exception Handling (5 of 8)</vt:lpstr>
      <vt:lpstr>8.5 Using Arrays to Analyze Survey Results; Intro to Exception Handling (6 of 8)</vt:lpstr>
      <vt:lpstr>8.5 Using Arrays to Analyze Survey Results; Intro to Exception Handling (7 of 8)</vt:lpstr>
      <vt:lpstr>Error-Prevention Tip 8.1</vt:lpstr>
      <vt:lpstr>8.5 Using Arrays to Analyze Survey Results; Intro to Exception Handling (8 of 8)</vt:lpstr>
      <vt:lpstr>8.6 Case Study: Card Shuffling and Dealing Simulation</vt:lpstr>
      <vt:lpstr>Figure 8.10 Card Class Represents a Playing Card</vt:lpstr>
      <vt:lpstr>8.6 Case Study: Card Shuffling and Dealing Simulation (1 of 3)</vt:lpstr>
      <vt:lpstr>8.6 Case Study: Card Shuffling and Dealing Simulation (2 of 3)</vt:lpstr>
      <vt:lpstr>Figure 8.11 DeckOfCards Class Represents a Deck of Playing Cards (1 of 4)</vt:lpstr>
      <vt:lpstr>Figure 8.11 DeckOfCards Class Represents a Deck of Playing Cards (2 of 4)</vt:lpstr>
      <vt:lpstr>Figure 8.11 DeckOfCards Class Represents a Deck of Playing Cards (3 of 4)</vt:lpstr>
      <vt:lpstr>Figure 8.11 DeckOfCards Class Represents a Deck of Playing Cards (4 of 4)</vt:lpstr>
      <vt:lpstr>8.6 Case Study: Card Shuffling and Dealing Simulation (3 of 3)</vt:lpstr>
      <vt:lpstr>Figure 8.12 Card-Shuffling-and-Dealing App (1 of 2)</vt:lpstr>
      <vt:lpstr>Figure 8.12 Card-Shuffling-and-Dealing App (2 of 2)</vt:lpstr>
      <vt:lpstr>8.7 Passing Arrays and Array Elements to Methods (1 of 3)</vt:lpstr>
      <vt:lpstr>8.7 Passing Arrays and Array Elements to Methods (2 of 3)</vt:lpstr>
      <vt:lpstr>8.7 Passing Arrays and Array Elements to Methods (3 of 3)</vt:lpstr>
      <vt:lpstr>Figure 8.13 Passing Arrays and Individual Array Elements to Methods (1 of 4)</vt:lpstr>
      <vt:lpstr>Figure 8.13 Passing Arrays and Individual Array Elements to Methods (2 of 4)</vt:lpstr>
      <vt:lpstr>Figure 8.13 Passing Arrays and Individual Array Elements to Methods (3 of 4)</vt:lpstr>
      <vt:lpstr>Figure 8.13 Passing Arrays and Individual Array Elements to Methods (4 of 4)</vt:lpstr>
      <vt:lpstr>8.8 Case Study: GradeBook Using an Array to Store Grades</vt:lpstr>
      <vt:lpstr>Figure 8.14 Output of the GradeBook Example That Stores One Exam's Grades in an Array (1 of 2)</vt:lpstr>
      <vt:lpstr>Figure 8.14 Output of the GradeBook Example That Stores One Exam's Grades in an Array (2 of 2)</vt:lpstr>
      <vt:lpstr>Figure 8.15 Grade Book Using an Array to Store Test Grades (1 of 9)</vt:lpstr>
      <vt:lpstr>Figure 8.15 Grade Book Using an Array to Store Test Grades (2 of 9)</vt:lpstr>
      <vt:lpstr>Figure 8.15 Grade Book Using an Array to Store Test Grades (3 of 9)</vt:lpstr>
      <vt:lpstr>Figure 8.15 Grade Book Using an Array to Store Test Grades (4 of 9)</vt:lpstr>
      <vt:lpstr>Figure 8.15 Grade Book Using an Array to Store Test Grades (5 of 9)</vt:lpstr>
      <vt:lpstr>Figure 8.15 Grade Book Using an Array to Store Test Grades (6 of 9)</vt:lpstr>
      <vt:lpstr>Figure 8.15 Grade Book Using an Array to Store Test Grades (7 of 9)</vt:lpstr>
      <vt:lpstr>Figure 8.15 Grade Book Using an Array to Store Test Grades (8 of 9)</vt:lpstr>
      <vt:lpstr>Figure 8.15 Grade Book Using an Array to Store Test Grades (9 of 9)</vt:lpstr>
      <vt:lpstr>8.9 Case Study: Class GradeBook Using an Array to Store Grades</vt:lpstr>
      <vt:lpstr>Software Engineering Observation 8.1</vt:lpstr>
      <vt:lpstr>Figure 8.16 Create a GradeBook Object Using an Array of Grades</vt:lpstr>
      <vt:lpstr>8.9 Multidimensional Arrays (1 of 6)</vt:lpstr>
      <vt:lpstr>8.9 Multidimensional Arrays (2 of 6)</vt:lpstr>
      <vt:lpstr>Figure 8.17 Rectangular Array with Three Rows and Four Columns</vt:lpstr>
      <vt:lpstr>8.9 Multidimensional Arrays (3 of 6)</vt:lpstr>
      <vt:lpstr>8.9 Multidimensional Arrays (4 of 6)</vt:lpstr>
      <vt:lpstr>8.9 Multidimensional Arrays (5 of 6)</vt:lpstr>
      <vt:lpstr>8.9 Multidimensional Arrays (6 of 6)</vt:lpstr>
      <vt:lpstr>Figure 8.18 Jagged Array with Three Rows of Different Lengths</vt:lpstr>
      <vt:lpstr>8.10 Multidimensional Arrays (1 of 2)</vt:lpstr>
      <vt:lpstr>8.10 Multidimensional Arrays (2 of 2)</vt:lpstr>
      <vt:lpstr>Figure 8.19 Initializing Jagged and Rectangular Arrays (1 of 4)</vt:lpstr>
      <vt:lpstr>Figure 8.19 Initializing Jagged and Rectangular Arrays (2 of 4)</vt:lpstr>
      <vt:lpstr>Figure 8.19 Initializing Jagged and Rectangular Arrays (3 of 4)</vt:lpstr>
      <vt:lpstr>Figure 8.19 Initializing Jagged and Rectangular Arrays (4 of 4)</vt:lpstr>
      <vt:lpstr>8.10 Case Study: GradeBook Using a Rectangular Array (1 of 2)</vt:lpstr>
      <vt:lpstr>Figure 8.20 Output of GradeBook That Uses Two-Dimensional Arrays (1 of 2)</vt:lpstr>
      <vt:lpstr>Figure 8.20 Output of GradeBook That Uses Two-Dimensional Arrays (2 of 2)</vt:lpstr>
      <vt:lpstr>Figure 8.21 Grade Book Using a Rectangular Array to Store Grades (1 of 9)</vt:lpstr>
      <vt:lpstr>Figure 8.21 Grade Book Using a Rectangular Array to Store Grades (2 of 9)</vt:lpstr>
      <vt:lpstr>Figure 8.21 Grade Book Using a Rectangular Array to Store Grades (3 of 9)</vt:lpstr>
      <vt:lpstr>Figure 8.21 Grade Book Using a Rectangular Array to Store Grades (4 of 9)</vt:lpstr>
      <vt:lpstr>Figure 8.21 Grade Book Using a Rectangular Array to Store Grades (5 of 9)</vt:lpstr>
      <vt:lpstr>Figure 8.21 Grade Book Using a Rectangular Array to Store Grades (6 of 9)</vt:lpstr>
      <vt:lpstr>Figure 8.21 Grade Book Using a Rectangular Array to Store Grades (7 of 9)</vt:lpstr>
      <vt:lpstr>Figure 8.21 Grade Book Using a Rectangular Array to Store Grades (8 of 9)</vt:lpstr>
      <vt:lpstr>Figure 8.21 Grade Book Using a Rectangular Array to Store Grades (9 of 9)</vt:lpstr>
      <vt:lpstr>Software Engineering Observation 8.2</vt:lpstr>
      <vt:lpstr>8.10 Case Study: GradeBook Using a Rectangular Array (2 of 2)</vt:lpstr>
      <vt:lpstr>Figure 8.22 Create a GradeBook Object Using a Rectangular Array of Grades (1 of 2)</vt:lpstr>
      <vt:lpstr>Figure 8.22 Create a GradeBook Object Using a Rectangular Array of Grades (2 of 2)</vt:lpstr>
      <vt:lpstr>8.11 Variable-Length Argument Lists</vt:lpstr>
      <vt:lpstr>Common Programming Error 8.7</vt:lpstr>
      <vt:lpstr>Figure 8.23 Using Variable-Length Argument Lists (1 of 3)</vt:lpstr>
      <vt:lpstr>Figure 8.23 Using Variable-Length Argument Lists (2 of 3)</vt:lpstr>
      <vt:lpstr>Figure 8.23 Using Variable-Length Argument Lists (3 of 3)</vt:lpstr>
      <vt:lpstr>8.12 Using Command-Line Arguments</vt:lpstr>
      <vt:lpstr>Figure 8.24 Using Command-Line Arguments to Initialize an Array (1 of 4)</vt:lpstr>
      <vt:lpstr>Figure 8.24 Using Command-Line Arguments to Initialize an Array (2 of 4)</vt:lpstr>
      <vt:lpstr>Figure 8.24 Using Command-Line Arguments to Initialize an Array (3 of 4)</vt:lpstr>
      <vt:lpstr>Figure 8.24 Using Command-Line Arguments to Initialize an Array (4 of 4)</vt:lpstr>
      <vt:lpstr>8.13 Passing Arrays by Value and by Reference (1 of 2)</vt:lpstr>
      <vt:lpstr>8.13 Passing Arrays by Value and by Reference (2 of 2)</vt:lpstr>
      <vt:lpstr>Performance Tip 8.1</vt:lpstr>
      <vt:lpstr>Figure 8.25 Testing the Effects of Passing an Array Reference by Value and by Reference (1 of 9)</vt:lpstr>
      <vt:lpstr>Figure 8.25 Testing the Effects of Passing an Array Reference by Value and by Reference (2 of 9)</vt:lpstr>
      <vt:lpstr>Figure 8.25 Testing the Effects of Passing an Array Reference by Value and by Reference (3 of 9)</vt:lpstr>
      <vt:lpstr>Figure 8.25 Testing the Effects of Passing an Array Reference by Value and by Reference (4 of 9)</vt:lpstr>
      <vt:lpstr>Figure 8.25 Testing the Effects of Passing an Array Reference by Value and by Reference (5 of 9)</vt:lpstr>
      <vt:lpstr>Figure 8.25 Testing the Effects of Passing an Array Reference by Value and by Reference (6 of 9)</vt:lpstr>
      <vt:lpstr>Figure 8.25 Testing the Effects of Passing an Array Reference by Value and by Reference (7 of 9)</vt:lpstr>
      <vt:lpstr>Figure 8.25 Testing the Effects of Passing an Array Reference by Value and by Reference (8 of 9)</vt:lpstr>
      <vt:lpstr>Figure 8.25 Testing the Effects of Passing an Array Reference by Value and by Reference (9 of 9)</vt:lpstr>
      <vt:lpstr>Software Engineering Observation 8.3</vt:lpstr>
      <vt:lpstr>Software Engineering Observation 8.4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941</cp:revision>
  <dcterms:modified xsi:type="dcterms:W3CDTF">2018-03-01T13:28:31Z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